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75" r:id="rId23"/>
    <p:sldId id="277" r:id="rId24"/>
    <p:sldId id="290" r:id="rId25"/>
    <p:sldId id="276" r:id="rId26"/>
    <p:sldId id="296" r:id="rId27"/>
    <p:sldId id="283" r:id="rId28"/>
    <p:sldId id="291" r:id="rId29"/>
    <p:sldId id="292" r:id="rId30"/>
    <p:sldId id="293" r:id="rId31"/>
    <p:sldId id="294" r:id="rId32"/>
    <p:sldId id="315" r:id="rId33"/>
    <p:sldId id="297" r:id="rId34"/>
    <p:sldId id="284" r:id="rId35"/>
    <p:sldId id="285" r:id="rId36"/>
    <p:sldId id="286" r:id="rId37"/>
    <p:sldId id="287" r:id="rId38"/>
    <p:sldId id="288" r:id="rId39"/>
    <p:sldId id="289" r:id="rId40"/>
    <p:sldId id="295" r:id="rId41"/>
    <p:sldId id="298" r:id="rId42"/>
    <p:sldId id="301" r:id="rId43"/>
    <p:sldId id="302" r:id="rId44"/>
    <p:sldId id="303" r:id="rId45"/>
    <p:sldId id="299" r:id="rId46"/>
    <p:sldId id="304" r:id="rId47"/>
    <p:sldId id="305" r:id="rId48"/>
    <p:sldId id="306" r:id="rId49"/>
    <p:sldId id="307" r:id="rId50"/>
    <p:sldId id="311" r:id="rId51"/>
    <p:sldId id="308" r:id="rId52"/>
    <p:sldId id="312" r:id="rId53"/>
    <p:sldId id="310" r:id="rId54"/>
    <p:sldId id="309" r:id="rId55"/>
    <p:sldId id="313" r:id="rId56"/>
    <p:sldId id="314" r:id="rId5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deling uten navn" id="{97CD1F77-B0E2-4499-8767-96F043C55F0A}">
          <p14:sldIdLst>
            <p14:sldId id="256"/>
          </p14:sldIdLst>
        </p14:section>
        <p14:section name="Background" id="{2917A306-6D2C-41D5-BBE8-71DF6B581EE9}">
          <p14:sldIdLst>
            <p14:sldId id="257"/>
            <p14:sldId id="258"/>
            <p14:sldId id="259"/>
            <p14:sldId id="261"/>
            <p14:sldId id="262"/>
            <p14:sldId id="266"/>
            <p14:sldId id="263"/>
            <p14:sldId id="267"/>
            <p14:sldId id="269"/>
          </p14:sldIdLst>
        </p14:section>
        <p14:section name="Methods" id="{CE1A6023-00BF-410B-BAA7-36E7E56EBC4C}">
          <p14:sldIdLst>
            <p14:sldId id="268"/>
            <p14:sldId id="270"/>
            <p14:sldId id="271"/>
            <p14:sldId id="272"/>
            <p14:sldId id="273"/>
            <p14:sldId id="274"/>
            <p14:sldId id="278"/>
            <p14:sldId id="279"/>
            <p14:sldId id="280"/>
            <p14:sldId id="281"/>
            <p14:sldId id="282"/>
            <p14:sldId id="275"/>
          </p14:sldIdLst>
        </p14:section>
        <p14:section name="Results" id="{5FB4FE46-CA92-4845-9407-E4D03E4EC4DD}">
          <p14:sldIdLst>
            <p14:sldId id="277"/>
            <p14:sldId id="290"/>
            <p14:sldId id="276"/>
            <p14:sldId id="296"/>
            <p14:sldId id="283"/>
            <p14:sldId id="291"/>
            <p14:sldId id="292"/>
            <p14:sldId id="293"/>
            <p14:sldId id="294"/>
            <p14:sldId id="315"/>
            <p14:sldId id="297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Discussion" id="{EBC1D799-EDCA-4804-BD42-3C7382C19C1F}">
          <p14:sldIdLst>
            <p14:sldId id="295"/>
            <p14:sldId id="298"/>
            <p14:sldId id="301"/>
            <p14:sldId id="302"/>
            <p14:sldId id="303"/>
            <p14:sldId id="299"/>
            <p14:sldId id="304"/>
            <p14:sldId id="305"/>
            <p14:sldId id="306"/>
            <p14:sldId id="307"/>
            <p14:sldId id="311"/>
            <p14:sldId id="308"/>
            <p14:sldId id="312"/>
            <p14:sldId id="310"/>
            <p14:sldId id="309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9:28:18.9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1:35:3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41:41.0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46:38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54:57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55:52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56:28.8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56:58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09:44:15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8:28:44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10:02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15:05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28:2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33:11.5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35:29.6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9:41:27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7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3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9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3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0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0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BAF88E4-F7C3-4E83-9350-8C80904BF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8200" dirty="0" err="1"/>
              <a:t>Sustainability</a:t>
            </a:r>
            <a:r>
              <a:rPr lang="nb-NO" sz="8200" dirty="0"/>
              <a:t> </a:t>
            </a:r>
            <a:r>
              <a:rPr lang="nb-NO" sz="8200" dirty="0" err="1"/>
              <a:t>of</a:t>
            </a:r>
            <a:r>
              <a:rPr lang="nb-NO" sz="8200" dirty="0"/>
              <a:t> </a:t>
            </a:r>
            <a:r>
              <a:rPr lang="nb-NO" sz="8200" dirty="0" err="1"/>
              <a:t>dinner</a:t>
            </a:r>
            <a:r>
              <a:rPr lang="nb-NO" sz="8200" dirty="0"/>
              <a:t> </a:t>
            </a:r>
            <a:r>
              <a:rPr lang="nb-NO" sz="8200" dirty="0" err="1"/>
              <a:t>recipes</a:t>
            </a:r>
            <a:endParaRPr lang="nb-NO" sz="82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74271A3-3A10-469D-B245-688DDAA79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nb-NO" dirty="0"/>
              <a:t>Master </a:t>
            </a:r>
            <a:r>
              <a:rPr lang="nb-NO" dirty="0" err="1"/>
              <a:t>thesis</a:t>
            </a:r>
            <a:r>
              <a:rPr lang="nb-NO" dirty="0"/>
              <a:t> in </a:t>
            </a:r>
            <a:r>
              <a:rPr lang="nb-NO" dirty="0" err="1"/>
              <a:t>clinical</a:t>
            </a:r>
            <a:r>
              <a:rPr lang="nb-NO" dirty="0"/>
              <a:t> </a:t>
            </a:r>
            <a:r>
              <a:rPr lang="nb-NO" dirty="0" err="1"/>
              <a:t>nutrition</a:t>
            </a:r>
            <a:r>
              <a:rPr lang="nb-NO" dirty="0"/>
              <a:t> Aslaug Angelsen</a:t>
            </a:r>
          </a:p>
          <a:p>
            <a:r>
              <a:rPr lang="nb-NO" dirty="0"/>
              <a:t>Supervisors: Christoph </a:t>
            </a:r>
            <a:r>
              <a:rPr lang="nb-NO" dirty="0" err="1"/>
              <a:t>Trattner</a:t>
            </a:r>
            <a:r>
              <a:rPr lang="nb-NO" dirty="0"/>
              <a:t> and Alain </a:t>
            </a:r>
            <a:r>
              <a:rPr lang="nb-NO" dirty="0" err="1"/>
              <a:t>Starke</a:t>
            </a:r>
            <a:endParaRPr lang="nb-NO" dirty="0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till life wooden spoons in pitcher on kitchen counter">
            <a:extLst>
              <a:ext uri="{FF2B5EF4-FFF2-40B4-BE49-F238E27FC236}">
                <a16:creationId xmlns:a16="http://schemas.microsoft.com/office/drawing/2014/main" id="{13801B3D-645F-4DA4-84DB-5F4ECDF9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8" r="10181" b="-1"/>
          <a:stretch/>
        </p:blipFill>
        <p:spPr>
          <a:xfrm>
            <a:off x="-29182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49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1"/>
    </mc:Choice>
    <mc:Fallback xmlns="">
      <p:transition spd="slow" advTm="281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CE2CE-92F8-4FFB-A44C-7823D7B8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Thesis</a:t>
            </a:r>
            <a:r>
              <a:rPr lang="nb-NO" dirty="0"/>
              <a:t> </a:t>
            </a:r>
            <a:r>
              <a:rPr lang="nb-NO" dirty="0" err="1"/>
              <a:t>aims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33B97C-EE82-4E9B-90C4-0A9B1FCC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RQ1: How well do recipes from Norway, the UK and the US comply with healthy dietary guideline principles?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RQ2: To what extent does a recipe’s healthiness and environmental impact depend on country of origin?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RQ3: To what extent does environmental impact correlate with healthiness?</a:t>
            </a:r>
          </a:p>
        </p:txBody>
      </p:sp>
    </p:spTree>
    <p:extLst>
      <p:ext uri="{BB962C8B-B14F-4D97-AF65-F5344CB8AC3E}">
        <p14:creationId xmlns:p14="http://schemas.microsoft.com/office/powerpoint/2010/main" val="95653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7"/>
    </mc:Choice>
    <mc:Fallback xmlns="">
      <p:transition spd="slow" advTm="1475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B1AA0DF-6EA2-4E8E-9869-8A84C7489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8008BC2-9EDE-4380-A206-29696D0D6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4712"/>
          </a:xfrm>
        </p:spPr>
        <p:txBody>
          <a:bodyPr>
            <a:normAutofit/>
          </a:bodyPr>
          <a:lstStyle/>
          <a:p>
            <a:endParaRPr lang="nb-NO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"/>
    </mc:Choice>
    <mc:Fallback xmlns="">
      <p:transition spd="slow" advTm="6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60CCF8-7778-4384-96B5-469F84CE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B05613-AB67-450F-8B88-77BB3665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A total </a:t>
            </a:r>
            <a:r>
              <a:rPr lang="nb-NO" dirty="0" err="1"/>
              <a:t>of</a:t>
            </a:r>
            <a:r>
              <a:rPr lang="nb-NO" dirty="0"/>
              <a:t> 600 </a:t>
            </a:r>
            <a:r>
              <a:rPr lang="nb-NO" dirty="0" err="1"/>
              <a:t>recipes</a:t>
            </a:r>
            <a:endParaRPr lang="nb-NO" dirty="0"/>
          </a:p>
          <a:p>
            <a:pPr lvl="1"/>
            <a:r>
              <a:rPr lang="nb-NO" dirty="0"/>
              <a:t>100 from </a:t>
            </a:r>
            <a:r>
              <a:rPr lang="nb-NO" dirty="0" err="1"/>
              <a:t>celebrity</a:t>
            </a:r>
            <a:r>
              <a:rPr lang="nb-NO" dirty="0"/>
              <a:t> </a:t>
            </a:r>
            <a:r>
              <a:rPr lang="nb-NO" dirty="0" err="1"/>
              <a:t>chef’s</a:t>
            </a:r>
            <a:r>
              <a:rPr lang="nb-NO" dirty="0"/>
              <a:t> </a:t>
            </a:r>
            <a:r>
              <a:rPr lang="nb-NO" dirty="0" err="1"/>
              <a:t>cookbooks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UK </a:t>
            </a:r>
            <a:r>
              <a:rPr lang="nb-NO" sz="1600" dirty="0"/>
              <a:t>(</a:t>
            </a:r>
            <a:r>
              <a:rPr lang="en-US" sz="1600" dirty="0"/>
              <a:t>Baking Made Easy (7), River Cottage Everyday (21), Jamie's Ministry of Food (22), Jamie's 30 Minute Meals (25) and Nigella's Kitchen (25))</a:t>
            </a:r>
            <a:endParaRPr lang="nb-NO" sz="1600" dirty="0"/>
          </a:p>
          <a:p>
            <a:pPr lvl="1"/>
            <a:r>
              <a:rPr lang="nb-NO" dirty="0"/>
              <a:t>100 from </a:t>
            </a:r>
            <a:r>
              <a:rPr lang="nb-NO" dirty="0" err="1"/>
              <a:t>the</a:t>
            </a:r>
            <a:r>
              <a:rPr lang="nb-NO" dirty="0"/>
              <a:t> US </a:t>
            </a:r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site</a:t>
            </a:r>
            <a:r>
              <a:rPr lang="nb-NO" dirty="0"/>
              <a:t> Allrecipes.com </a:t>
            </a:r>
          </a:p>
          <a:p>
            <a:pPr lvl="1"/>
            <a:r>
              <a:rPr lang="nb-NO" dirty="0"/>
              <a:t>400 from </a:t>
            </a:r>
            <a:r>
              <a:rPr lang="nb-NO" dirty="0" err="1"/>
              <a:t>four</a:t>
            </a:r>
            <a:r>
              <a:rPr lang="nb-NO" dirty="0"/>
              <a:t> Norwegian </a:t>
            </a:r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sites</a:t>
            </a:r>
            <a:r>
              <a:rPr lang="nb-NO" dirty="0"/>
              <a:t> </a:t>
            </a:r>
            <a:r>
              <a:rPr lang="nb-NO" sz="1600" dirty="0"/>
              <a:t>(</a:t>
            </a:r>
            <a:r>
              <a:rPr lang="pt-BR" sz="1600" dirty="0"/>
              <a:t>Klikk.no (100), Tine.no (100), Aperitif.no (100), Kolonial.no (100) 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90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9"/>
    </mc:Choice>
    <mc:Fallback xmlns="">
      <p:transition spd="slow" advTm="842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C39343-04E9-4866-850A-963D5902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Calculating Nutrient Content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202E19-12EA-434E-B97A-561162E8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Nutrient content for each recipe was calculated by mapping the ingredients to the Norwegian nutrient database Matvaretabellen (2020 edition)</a:t>
            </a:r>
            <a:endParaRPr lang="en-US" sz="1800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Ingredients not found were looked up in the US FoodData Central database or exchanged for a similar ingredient</a:t>
            </a:r>
            <a:endParaRPr lang="en-US" sz="1800" b="0" i="0" u="none" strike="noStrike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These databases contain information about energy, macro- and micronutrient content of different foods per 100 g</a:t>
            </a:r>
            <a:endParaRPr lang="en-US" sz="1800" b="0" i="0" u="none" strike="noStrike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Macronutrients were recalculated to energy percent, and micronutrients were recalculated to percent of required daily intake, fibre to grams per megajoule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Results were normalized to per 100 g of the recipe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0160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3"/>
    </mc:Choice>
    <mc:Fallback xmlns="">
      <p:transition spd="slow" advTm="101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DE4434-5313-4C98-9FC5-68AED385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Calculating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FE5D6E-7FE8-4189-80AE-625E8854C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The SHARP Indicator Database (1) was used to calculate each recipe’s environmental impact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Provides information on greenhouse gas emission in CO2 equivalents, and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landuse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in m2 per year per kg of various food items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Values were found for individual ingredients, and then summed for the whole recipe, and for individual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foodgroups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for each recipe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Results were normalized to per 100 g of a recipe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034FF18-E000-4FA2-A605-AC5714B26ABE}"/>
              </a:ext>
            </a:extLst>
          </p:cNvPr>
          <p:cNvSpPr txBox="1"/>
          <p:nvPr/>
        </p:nvSpPr>
        <p:spPr>
          <a:xfrm>
            <a:off x="0" y="6581001"/>
            <a:ext cx="84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>
                <a:effectLst/>
              </a:rPr>
              <a:t>Mertens, E.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SHARP-Indicators Database towards a public database for environmental sustainability. </a:t>
            </a:r>
            <a:r>
              <a:rPr lang="en-US" sz="1200" i="1" dirty="0">
                <a:effectLst/>
              </a:rPr>
              <a:t>Data Br.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27</a:t>
            </a:r>
            <a:r>
              <a:rPr lang="en-US" sz="1200" dirty="0">
                <a:effectLst/>
              </a:rPr>
              <a:t>, (2019).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302773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1"/>
    </mc:Choice>
    <mc:Fallback xmlns="">
      <p:transition spd="slow" advTm="245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CBBEC2-97E0-4B66-8C14-B0978EE5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calculations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419E98-2E12-4090-BE7A-C0F3AF967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Composite</a:t>
            </a:r>
            <a:r>
              <a:rPr lang="nb-NO" dirty="0"/>
              <a:t> </a:t>
            </a:r>
            <a:r>
              <a:rPr lang="nb-NO" dirty="0" err="1"/>
              <a:t>ingredient’s</a:t>
            </a:r>
            <a:r>
              <a:rPr lang="nb-NO" dirty="0"/>
              <a:t> </a:t>
            </a:r>
            <a:r>
              <a:rPr lang="nb-NO" dirty="0" err="1"/>
              <a:t>nutrient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and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calculated</a:t>
            </a:r>
            <a:r>
              <a:rPr lang="nb-NO" dirty="0"/>
              <a:t> from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online</a:t>
            </a:r>
          </a:p>
          <a:p>
            <a:r>
              <a:rPr lang="nb-NO" dirty="0"/>
              <a:t>Volume/</a:t>
            </a:r>
            <a:r>
              <a:rPr lang="nb-NO" dirty="0" err="1"/>
              <a:t>weight</a:t>
            </a:r>
            <a:r>
              <a:rPr lang="nb-NO" dirty="0"/>
              <a:t> </a:t>
            </a:r>
            <a:r>
              <a:rPr lang="nb-NO" dirty="0" err="1"/>
              <a:t>conversion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done by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standardized</a:t>
            </a:r>
            <a:r>
              <a:rPr lang="nb-NO" dirty="0"/>
              <a:t> </a:t>
            </a:r>
            <a:r>
              <a:rPr lang="nb-NO" dirty="0" err="1"/>
              <a:t>weights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“Weights, measures and portion sizes for foods” database from The Norwegian Directorate of Health</a:t>
            </a:r>
            <a:endParaRPr lang="nb-NO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nb-NO" dirty="0" err="1">
                <a:solidFill>
                  <a:srgbClr val="000000"/>
                </a:solidFill>
              </a:rPr>
              <a:t>Supplied</a:t>
            </a:r>
            <a:r>
              <a:rPr lang="nb-NO" dirty="0">
                <a:solidFill>
                  <a:srgbClr val="000000"/>
                </a:solidFill>
              </a:rPr>
              <a:t> </a:t>
            </a:r>
            <a:r>
              <a:rPr lang="nb-NO" dirty="0" err="1">
                <a:solidFill>
                  <a:srgbClr val="000000"/>
                </a:solidFill>
              </a:rPr>
              <a:t>with</a:t>
            </a:r>
            <a:r>
              <a:rPr lang="nb-NO" dirty="0">
                <a:solidFill>
                  <a:srgbClr val="000000"/>
                </a:solidFill>
              </a:rPr>
              <a:t> </a:t>
            </a:r>
            <a:r>
              <a:rPr lang="nb-NO" dirty="0" err="1">
                <a:solidFill>
                  <a:srgbClr val="000000"/>
                </a:solidFill>
              </a:rPr>
              <a:t>standardized</a:t>
            </a:r>
            <a:r>
              <a:rPr lang="nb-NO" dirty="0">
                <a:solidFill>
                  <a:srgbClr val="000000"/>
                </a:solidFill>
              </a:rPr>
              <a:t> </a:t>
            </a:r>
            <a:r>
              <a:rPr lang="nb-NO" dirty="0" err="1">
                <a:solidFill>
                  <a:srgbClr val="000000"/>
                </a:solidFill>
              </a:rPr>
              <a:t>weights</a:t>
            </a:r>
            <a:r>
              <a:rPr lang="nb-NO" dirty="0">
                <a:solidFill>
                  <a:srgbClr val="000000"/>
                </a:solidFill>
              </a:rPr>
              <a:t> from US </a:t>
            </a:r>
            <a:r>
              <a:rPr lang="nb-NO" dirty="0" err="1">
                <a:solidFill>
                  <a:srgbClr val="000000"/>
                </a:solidFill>
              </a:rPr>
              <a:t>FoodData</a:t>
            </a:r>
            <a:r>
              <a:rPr lang="nb-NO" dirty="0">
                <a:solidFill>
                  <a:srgbClr val="000000"/>
                </a:solidFill>
              </a:rPr>
              <a:t> Central and </a:t>
            </a:r>
            <a:r>
              <a:rPr lang="nb-NO" dirty="0" err="1">
                <a:solidFill>
                  <a:srgbClr val="000000"/>
                </a:solidFill>
              </a:rPr>
              <a:t>grocery</a:t>
            </a:r>
            <a:r>
              <a:rPr lang="nb-NO" dirty="0">
                <a:solidFill>
                  <a:srgbClr val="000000"/>
                </a:solidFill>
              </a:rPr>
              <a:t> store </a:t>
            </a:r>
            <a:r>
              <a:rPr lang="nb-NO" dirty="0" err="1">
                <a:solidFill>
                  <a:srgbClr val="000000"/>
                </a:solidFill>
              </a:rPr>
              <a:t>product</a:t>
            </a:r>
            <a:r>
              <a:rPr lang="nb-NO" dirty="0">
                <a:solidFill>
                  <a:srgbClr val="000000"/>
                </a:solidFill>
              </a:rPr>
              <a:t> </a:t>
            </a:r>
            <a:r>
              <a:rPr lang="nb-NO" dirty="0" err="1">
                <a:solidFill>
                  <a:srgbClr val="000000"/>
                </a:solidFill>
              </a:rPr>
              <a:t>information</a:t>
            </a:r>
            <a:endParaRPr lang="nb-NO" dirty="0"/>
          </a:p>
          <a:p>
            <a:r>
              <a:rPr lang="nb-NO" dirty="0" err="1"/>
              <a:t>Missing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imputed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ingredient</a:t>
            </a:r>
            <a:r>
              <a:rPr lang="nb-NO" dirty="0"/>
              <a:t>, </a:t>
            </a:r>
            <a:r>
              <a:rPr lang="nb-NO" dirty="0" err="1"/>
              <a:t>normalized</a:t>
            </a:r>
            <a:r>
              <a:rPr lang="nb-NO" dirty="0"/>
              <a:t> to per 100 g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recipe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81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59"/>
    </mc:Choice>
    <mc:Fallback xmlns="">
      <p:transition spd="slow" advTm="4365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A5E164-3A66-4042-8A28-3D148A1A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Assessment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912F60-310D-4D68-844B-2AFEEF94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World Health Organization and Nordic Nutrition Recommendation guidelines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Food Standard Agency’s Multi Traffic Light scoring system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Nutriscore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991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65"/>
    </mc:Choice>
    <mc:Fallback xmlns="">
      <p:transition spd="slow" advTm="3806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271AC46-A61F-44F3-A0CB-A4EE63A1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WHO and NNR guideline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067C0B-61AE-46A7-8D52-F557E86A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Dietary guidelines promoting a healthy dietary pattern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How much energy should come from the three macronutrients carbohydrates, protein and fat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Limitations on saturated fat and added sugar </a:t>
            </a:r>
            <a:r>
              <a:rPr lang="en-US" dirty="0">
                <a:solidFill>
                  <a:srgbClr val="000000"/>
                </a:solidFill>
              </a:rPr>
              <a:t>content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Lower bound for fiber intake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1 point awarded for each recommendation in the guideline fulfilled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Score between 0-6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Higher score: Higher adherence, more healthy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9E3359-6127-4754-A2A8-2AD191A8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2901950"/>
            <a:ext cx="27527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"/>
    </mc:Choice>
    <mc:Fallback xmlns="">
      <p:transition spd="slow" advTm="163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E8592B-6431-426C-B109-265C53D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FSA Multiple </a:t>
            </a:r>
            <a:r>
              <a:rPr lang="nb-NO" dirty="0" err="1"/>
              <a:t>Traffic</a:t>
            </a:r>
            <a:r>
              <a:rPr lang="nb-NO" dirty="0"/>
              <a:t> </a:t>
            </a:r>
            <a:r>
              <a:rPr lang="nb-NO" dirty="0" err="1"/>
              <a:t>Light</a:t>
            </a:r>
            <a:r>
              <a:rPr lang="nb-NO" dirty="0"/>
              <a:t> system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EA51512-C53C-4838-BF81-0D29D40E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Color coded f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ront of packaging label to help consumers in UK choose healthier options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A food’s fat, saturated fat, sugar and salt content are assessed and graded as red/high, amber/medium or green/low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Consumers are advised to choose foods with more green and amber than red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Originally, a red mark gives a score of 3, an amber of 2, and a green of 1 meaning a food can score between 4-12 and a higher score means a more unhealthy food. 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Here, an inverted scoring system is used, and a higher score means a more healthy food.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This to be in line with the WHO and NNR guidelines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55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52"/>
    </mc:Choice>
    <mc:Fallback xmlns="">
      <p:transition spd="slow" advTm="669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E7C070-68B5-4654-8536-8A3A6E4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FSA Multiple </a:t>
            </a:r>
            <a:r>
              <a:rPr lang="nb-NO" dirty="0" err="1"/>
              <a:t>Traffic</a:t>
            </a:r>
            <a:r>
              <a:rPr lang="nb-NO" dirty="0"/>
              <a:t> </a:t>
            </a:r>
            <a:r>
              <a:rPr lang="nb-NO" dirty="0" err="1"/>
              <a:t>Light</a:t>
            </a:r>
            <a:r>
              <a:rPr lang="nb-NO" dirty="0"/>
              <a:t> System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5CA28-9492-46D6-A94A-8C72C231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676054"/>
            <a:ext cx="63436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BF717EA-6B54-4506-89E4-E4EB252A24C8}"/>
              </a:ext>
            </a:extLst>
          </p:cNvPr>
          <p:cNvSpPr txBox="1"/>
          <p:nvPr/>
        </p:nvSpPr>
        <p:spPr>
          <a:xfrm>
            <a:off x="2924175" y="558117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Source: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Guide to creating a front of pack (</a:t>
            </a:r>
            <a:r>
              <a:rPr lang="en-US" sz="10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FoP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nutrition label for pre-packed products sold through retail outlets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(2016).</a:t>
            </a:r>
            <a:endParaRPr lang="en-US" sz="1000" b="0" dirty="0">
              <a:effectLst/>
            </a:endParaRPr>
          </a:p>
          <a:p>
            <a:br>
              <a:rPr lang="en-US" sz="1000" dirty="0"/>
            </a:b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26799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"/>
    </mc:Choice>
    <mc:Fallback xmlns="">
      <p:transition spd="slow" advTm="3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D2A02D6-8A0D-450D-A479-FB9FEDEF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"/>
    </mc:Choice>
    <mc:Fallback xmlns="">
      <p:transition spd="slow" advTm="20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535E2A-E645-4806-8807-AB876351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Nutriscore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0A2706-054B-4784-B517-DBB67618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Front of package label that builds on the traffic light system, but takes more components into account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Energy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Protein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Fibre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% of fruit, vegetables, legumes, nuts and olive/rapeseed/walnut oil in a food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Uses both “Qualifying” and “Disqualifying” components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Qualifying: Components that positively influence health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Disqualifying: Components that negatively influence health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Used around Europe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As with the traffic light score, an inverted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</a:rPr>
              <a:t>Nutriscore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 was used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1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8"/>
    </mc:Choice>
    <mc:Fallback xmlns="">
      <p:transition spd="slow" advTm="637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095C357-E449-48E6-BFFF-146A5742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Nutriscore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6B0D10-D290-4273-9AA0-5C32AFDD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0801" y="912903"/>
            <a:ext cx="7214616" cy="50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AE93ED1-CE38-40E3-BBCF-3BE7C1E83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67" y="1003942"/>
            <a:ext cx="1779388" cy="14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84891457-D1E8-4141-8FCE-F590621E4A92}"/>
              </a:ext>
            </a:extLst>
          </p:cNvPr>
          <p:cNvSpPr txBox="1"/>
          <p:nvPr/>
        </p:nvSpPr>
        <p:spPr>
          <a:xfrm>
            <a:off x="4751188" y="6168606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Source: https://nutriscore.colruytgroup.com/colruytgroup/en/about-nutri-score/</a:t>
            </a:r>
            <a:endParaRPr lang="fr-FR" sz="1000" b="0" dirty="0">
              <a:effectLst/>
            </a:endParaRPr>
          </a:p>
          <a:p>
            <a:br>
              <a:rPr lang="fr-FR" sz="1000" dirty="0"/>
            </a:b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11007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"/>
    </mc:Choice>
    <mc:Fallback xmlns="">
      <p:transition spd="slow" advTm="100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0E080C-ACD1-4E08-8B46-E2792701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0" y="4441622"/>
            <a:ext cx="3111500" cy="24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1E13126-295A-49DC-B14A-7BED6AD8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Statistical Analysis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F79E587-E733-492F-A608-83AECF1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Recipes with &gt;10% missing nutrient or environmental impact in weight per 100 g were not included in analyses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Between group differences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Kruskal-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wallis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with post-hoc Dunn test for between countries differences of healthiness and environmental impact indicators in addition to macro- and micro-nutrient content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Correction for multiple comparisons done with Benjamini Hochberg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Correlation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Correlation analysis of sustainability and healthiness markers were performed for each country individually, and all countries pooled using the Spearman method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Correction for multiple comparisons done with Benjamini Hochberg</a:t>
            </a:r>
          </a:p>
        </p:txBody>
      </p:sp>
    </p:spTree>
    <p:extLst>
      <p:ext uri="{BB962C8B-B14F-4D97-AF65-F5344CB8AC3E}">
        <p14:creationId xmlns:p14="http://schemas.microsoft.com/office/powerpoint/2010/main" val="19519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3"/>
    </mc:Choice>
    <mc:Fallback xmlns="">
      <p:transition spd="slow" advTm="3585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8167071-FA8B-4794-9EAB-DD24B77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4F053C7-8550-4E07-BE70-476AFCAB4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471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58477B9-B2AD-4CBC-8D1D-2B47F45F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/>
              <a:t>Data completeness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5577C30-B213-4BDE-B7F4-6CA2BE4C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 dirty="0"/>
              <a:t>586 </a:t>
            </a:r>
            <a:r>
              <a:rPr lang="nb-NO" sz="2400"/>
              <a:t>recipes</a:t>
            </a:r>
            <a:r>
              <a:rPr lang="nb-NO" sz="2400" dirty="0"/>
              <a:t> </a:t>
            </a:r>
            <a:r>
              <a:rPr lang="nb-NO" sz="2400"/>
              <a:t>were</a:t>
            </a:r>
            <a:r>
              <a:rPr lang="nb-NO" sz="2400" dirty="0"/>
              <a:t> </a:t>
            </a:r>
            <a:r>
              <a:rPr lang="nb-NO" sz="2400"/>
              <a:t>included</a:t>
            </a:r>
            <a:r>
              <a:rPr lang="nb-NO" sz="2400" dirty="0"/>
              <a:t> in </a:t>
            </a:r>
            <a:r>
              <a:rPr lang="nb-NO" sz="2400"/>
              <a:t>the</a:t>
            </a:r>
            <a:r>
              <a:rPr lang="nb-NO" sz="2400" dirty="0"/>
              <a:t> analyses</a:t>
            </a:r>
          </a:p>
          <a:p>
            <a:pPr lvl="1"/>
            <a:r>
              <a:rPr lang="nb-NO" dirty="0"/>
              <a:t>One </a:t>
            </a:r>
            <a:r>
              <a:rPr lang="nb-NO"/>
              <a:t>recipe</a:t>
            </a:r>
            <a:r>
              <a:rPr lang="nb-NO" dirty="0"/>
              <a:t> </a:t>
            </a:r>
            <a:r>
              <a:rPr lang="nb-NO"/>
              <a:t>lacked</a:t>
            </a:r>
            <a:r>
              <a:rPr lang="nb-NO" dirty="0"/>
              <a:t> </a:t>
            </a:r>
            <a:r>
              <a:rPr lang="nb-NO"/>
              <a:t>information</a:t>
            </a:r>
            <a:r>
              <a:rPr lang="nb-NO" dirty="0"/>
              <a:t> </a:t>
            </a:r>
            <a:r>
              <a:rPr lang="nb-NO"/>
              <a:t>about</a:t>
            </a:r>
            <a:r>
              <a:rPr lang="nb-NO" dirty="0"/>
              <a:t> </a:t>
            </a:r>
            <a:r>
              <a:rPr lang="nb-NO"/>
              <a:t>amounts</a:t>
            </a:r>
            <a:r>
              <a:rPr lang="nb-NO" dirty="0"/>
              <a:t> </a:t>
            </a:r>
            <a:r>
              <a:rPr lang="nb-NO"/>
              <a:t>of</a:t>
            </a:r>
            <a:r>
              <a:rPr lang="nb-NO" dirty="0"/>
              <a:t> </a:t>
            </a:r>
            <a:r>
              <a:rPr lang="nb-NO"/>
              <a:t>the</a:t>
            </a:r>
            <a:r>
              <a:rPr lang="nb-NO" dirty="0"/>
              <a:t> </a:t>
            </a:r>
            <a:r>
              <a:rPr lang="nb-NO"/>
              <a:t>ingredients</a:t>
            </a:r>
            <a:endParaRPr lang="nb-NO" dirty="0"/>
          </a:p>
          <a:p>
            <a:pPr lvl="1"/>
            <a:r>
              <a:rPr lang="nb-NO"/>
              <a:t>Eight</a:t>
            </a:r>
            <a:r>
              <a:rPr lang="nb-NO" dirty="0"/>
              <a:t> </a:t>
            </a:r>
            <a:r>
              <a:rPr lang="nb-NO"/>
              <a:t>recipes</a:t>
            </a:r>
            <a:r>
              <a:rPr lang="nb-NO" dirty="0"/>
              <a:t> </a:t>
            </a:r>
            <a:r>
              <a:rPr lang="nb-NO"/>
              <a:t>had</a:t>
            </a:r>
            <a:r>
              <a:rPr lang="nb-NO" dirty="0"/>
              <a:t> &gt;10% </a:t>
            </a:r>
            <a:r>
              <a:rPr lang="nb-NO"/>
              <a:t>missing</a:t>
            </a:r>
            <a:r>
              <a:rPr lang="nb-NO" dirty="0"/>
              <a:t> data</a:t>
            </a:r>
          </a:p>
          <a:p>
            <a:pPr lvl="1"/>
            <a:r>
              <a:rPr lang="nb-NO" dirty="0"/>
              <a:t>Five </a:t>
            </a:r>
            <a:r>
              <a:rPr lang="nb-NO"/>
              <a:t>recipes</a:t>
            </a:r>
            <a:r>
              <a:rPr lang="nb-NO" dirty="0"/>
              <a:t> </a:t>
            </a:r>
            <a:r>
              <a:rPr lang="nb-NO"/>
              <a:t>were</a:t>
            </a:r>
            <a:r>
              <a:rPr lang="nb-NO" dirty="0"/>
              <a:t> not </a:t>
            </a:r>
            <a:r>
              <a:rPr lang="nb-NO"/>
              <a:t>dinner</a:t>
            </a:r>
            <a:r>
              <a:rPr lang="nb-NO" dirty="0"/>
              <a:t> </a:t>
            </a:r>
            <a:r>
              <a:rPr lang="nb-NO"/>
              <a:t>recipes</a:t>
            </a:r>
            <a:endParaRPr lang="nb-NO" dirty="0"/>
          </a:p>
          <a:p>
            <a:pPr lvl="1"/>
            <a:endParaRPr lang="nb-N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F660F360-5653-479E-AB1D-C5640C862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90725"/>
            <a:ext cx="690372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"/>
    </mc:Choice>
    <mc:Fallback xmlns="">
      <p:transition spd="slow" advTm="22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BF9A137-771D-4414-A20A-6687725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endParaRPr lang="nb-NO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E39AEC-AF14-45CC-84AF-31629A0C3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nb-NO" sz="2400" dirty="0"/>
              <a:t>The median score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NNR </a:t>
            </a:r>
            <a:r>
              <a:rPr lang="nb-NO" sz="2400" dirty="0" err="1"/>
              <a:t>were</a:t>
            </a:r>
            <a:r>
              <a:rPr lang="nb-NO" sz="2400" dirty="0"/>
              <a:t> 2,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WHO 1</a:t>
            </a:r>
          </a:p>
          <a:p>
            <a:r>
              <a:rPr lang="nb-NO" sz="2400" dirty="0" err="1"/>
              <a:t>Many</a:t>
            </a:r>
            <a:r>
              <a:rPr lang="nb-NO" sz="2400" dirty="0"/>
              <a:t> </a:t>
            </a:r>
            <a:r>
              <a:rPr lang="nb-NO" sz="2400" dirty="0" err="1"/>
              <a:t>recipes</a:t>
            </a:r>
            <a:r>
              <a:rPr lang="nb-NO" sz="2400" dirty="0"/>
              <a:t> could be </a:t>
            </a:r>
            <a:r>
              <a:rPr lang="nb-NO" sz="2400" dirty="0" err="1"/>
              <a:t>consumed</a:t>
            </a:r>
            <a:r>
              <a:rPr lang="nb-NO" sz="2400" dirty="0"/>
              <a:t> </a:t>
            </a:r>
            <a:r>
              <a:rPr lang="nb-NO" sz="2400" dirty="0" err="1"/>
              <a:t>often</a:t>
            </a:r>
            <a:r>
              <a:rPr lang="nb-NO" sz="2400" dirty="0"/>
              <a:t> as part </a:t>
            </a:r>
            <a:r>
              <a:rPr lang="nb-NO" sz="2400" dirty="0" err="1"/>
              <a:t>of</a:t>
            </a:r>
            <a:r>
              <a:rPr lang="nb-NO" sz="2400" dirty="0"/>
              <a:t> a </a:t>
            </a:r>
            <a:r>
              <a:rPr lang="nb-NO" sz="2400" dirty="0" err="1"/>
              <a:t>healthy</a:t>
            </a:r>
            <a:r>
              <a:rPr lang="nb-NO" sz="2400" dirty="0"/>
              <a:t> diet </a:t>
            </a:r>
            <a:r>
              <a:rPr lang="nb-NO" sz="2400" dirty="0" err="1"/>
              <a:t>based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Multiple </a:t>
            </a:r>
            <a:r>
              <a:rPr lang="nb-NO" sz="2400" dirty="0" err="1"/>
              <a:t>Traffic</a:t>
            </a:r>
            <a:r>
              <a:rPr lang="nb-NO" sz="2400" dirty="0"/>
              <a:t> </a:t>
            </a:r>
            <a:r>
              <a:rPr lang="nb-NO" sz="2400" dirty="0" err="1"/>
              <a:t>Light</a:t>
            </a:r>
            <a:r>
              <a:rPr lang="nb-NO" sz="2400" dirty="0"/>
              <a:t> system and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Nutriscore</a:t>
            </a:r>
            <a:endParaRPr lang="nb-NO" sz="2400" dirty="0"/>
          </a:p>
          <a:p>
            <a:r>
              <a:rPr lang="nb-NO" sz="2400" dirty="0"/>
              <a:t>Most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energy</a:t>
            </a:r>
            <a:r>
              <a:rPr lang="nb-NO" sz="2400" dirty="0"/>
              <a:t> </a:t>
            </a:r>
            <a:r>
              <a:rPr lang="nb-NO" sz="2400" dirty="0" err="1"/>
              <a:t>came</a:t>
            </a:r>
            <a:r>
              <a:rPr lang="nb-NO" sz="2400" dirty="0"/>
              <a:t> from fat, </a:t>
            </a:r>
            <a:r>
              <a:rPr lang="nb-NO" sz="2400" dirty="0" err="1"/>
              <a:t>followed</a:t>
            </a:r>
            <a:r>
              <a:rPr lang="nb-NO" sz="2400" dirty="0"/>
              <a:t> by protein and </a:t>
            </a:r>
            <a:r>
              <a:rPr lang="nb-NO" sz="2400" dirty="0" err="1"/>
              <a:t>carbohydrates</a:t>
            </a:r>
            <a:endParaRPr lang="nb-NO" sz="2400" dirty="0"/>
          </a:p>
          <a:p>
            <a:r>
              <a:rPr lang="nb-NO" sz="2400" dirty="0" err="1"/>
              <a:t>Variation</a:t>
            </a:r>
            <a:r>
              <a:rPr lang="nb-NO" sz="2400" dirty="0"/>
              <a:t> in CO2 </a:t>
            </a:r>
            <a:r>
              <a:rPr lang="nb-NO" sz="2400" dirty="0" err="1"/>
              <a:t>emissions</a:t>
            </a:r>
            <a:r>
              <a:rPr lang="nb-NO" sz="2400" dirty="0"/>
              <a:t> and landuse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Bilde 6">
            <a:extLst>
              <a:ext uri="{FF2B5EF4-FFF2-40B4-BE49-F238E27FC236}">
                <a16:creationId xmlns:a16="http://schemas.microsoft.com/office/drawing/2014/main" id="{C84FB5E2-71A0-4C9C-B61C-68AC53AAC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08" y="225621"/>
            <a:ext cx="6903720" cy="426594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BE3EB4C-569D-46FC-94B7-53D94A425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71" y="4152729"/>
            <a:ext cx="6290993" cy="25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"/>
    </mc:Choice>
    <mc:Fallback xmlns="">
      <p:transition spd="slow" advTm="32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rgbClr val="81AC86"/>
          </a:solidFill>
          <a:ln w="57150">
            <a:solidFill>
              <a:srgbClr val="81AC86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E4F642A-C135-4F4F-9E09-C63D52CD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400">
                <a:solidFill>
                  <a:srgbClr val="FFFFFF"/>
                </a:solidFill>
              </a:rPr>
              <a:t>Between countries difference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"/>
    </mc:Choice>
    <mc:Fallback xmlns="">
      <p:transition spd="slow" advTm="40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AB3043A-0A59-4076-BB11-2520620F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4600" dirty="0" err="1"/>
              <a:t>Between</a:t>
            </a:r>
            <a:r>
              <a:rPr lang="nb-NO" sz="4600" dirty="0"/>
              <a:t> </a:t>
            </a:r>
            <a:r>
              <a:rPr lang="nb-NO" sz="4600" dirty="0" err="1"/>
              <a:t>countries</a:t>
            </a:r>
            <a:r>
              <a:rPr lang="nb-NO" sz="4600" dirty="0"/>
              <a:t> </a:t>
            </a:r>
            <a:r>
              <a:rPr lang="nb-NO" sz="4600" dirty="0" err="1"/>
              <a:t>comparison</a:t>
            </a:r>
            <a:endParaRPr lang="nb-NO" sz="46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C013B7A-0771-48BE-87D0-6423A81C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nb-NO" sz="2400" dirty="0"/>
              <a:t>UK </a:t>
            </a:r>
            <a:r>
              <a:rPr lang="nb-NO" sz="2400" dirty="0" err="1"/>
              <a:t>recipes</a:t>
            </a:r>
            <a:r>
              <a:rPr lang="nb-NO" sz="2400" dirty="0"/>
              <a:t> </a:t>
            </a:r>
            <a:r>
              <a:rPr lang="nb-NO" sz="2400" dirty="0" err="1"/>
              <a:t>scored</a:t>
            </a:r>
            <a:r>
              <a:rPr lang="nb-NO" sz="2400" dirty="0"/>
              <a:t> </a:t>
            </a:r>
            <a:r>
              <a:rPr lang="nb-NO" sz="2400" dirty="0" err="1"/>
              <a:t>better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healthiness</a:t>
            </a:r>
            <a:r>
              <a:rPr lang="nb-NO" sz="2400" dirty="0"/>
              <a:t> </a:t>
            </a:r>
            <a:r>
              <a:rPr lang="nb-NO" sz="2400" dirty="0" err="1"/>
              <a:t>indicators</a:t>
            </a:r>
            <a:r>
              <a:rPr lang="nb-NO" sz="2400" dirty="0"/>
              <a:t> </a:t>
            </a:r>
            <a:r>
              <a:rPr lang="nb-NO" sz="2400" dirty="0" err="1"/>
              <a:t>except</a:t>
            </a:r>
            <a:r>
              <a:rPr lang="nb-NO" sz="2400" dirty="0"/>
              <a:t> for </a:t>
            </a:r>
            <a:r>
              <a:rPr lang="nb-NO" sz="2400" dirty="0" err="1"/>
              <a:t>the</a:t>
            </a:r>
            <a:r>
              <a:rPr lang="nb-NO" sz="2400" dirty="0"/>
              <a:t> multiple </a:t>
            </a:r>
            <a:r>
              <a:rPr lang="nb-NO" sz="2400" dirty="0" err="1"/>
              <a:t>traffic</a:t>
            </a:r>
            <a:r>
              <a:rPr lang="nb-NO" sz="2400" dirty="0"/>
              <a:t> </a:t>
            </a:r>
            <a:r>
              <a:rPr lang="nb-NO" sz="2400" dirty="0" err="1"/>
              <a:t>lights</a:t>
            </a:r>
            <a:endParaRPr lang="nb-NO" sz="2400" dirty="0"/>
          </a:p>
          <a:p>
            <a:r>
              <a:rPr lang="nb-NO" sz="2400" dirty="0"/>
              <a:t>US </a:t>
            </a:r>
            <a:r>
              <a:rPr lang="nb-NO" sz="2400" dirty="0" err="1"/>
              <a:t>recipes</a:t>
            </a:r>
            <a:r>
              <a:rPr lang="nb-NO" sz="2400" dirty="0"/>
              <a:t> </a:t>
            </a:r>
            <a:r>
              <a:rPr lang="nb-NO" sz="2400" dirty="0" err="1"/>
              <a:t>had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worst</a:t>
            </a:r>
            <a:r>
              <a:rPr lang="nb-NO" sz="2400" dirty="0"/>
              <a:t>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  <a:p>
            <a:r>
              <a:rPr lang="nb-NO" sz="2400" dirty="0"/>
              <a:t>Small </a:t>
            </a:r>
            <a:r>
              <a:rPr lang="nb-NO" sz="2400" dirty="0" err="1"/>
              <a:t>absolute</a:t>
            </a:r>
            <a:r>
              <a:rPr lang="nb-NO" sz="2400" dirty="0"/>
              <a:t> </a:t>
            </a:r>
            <a:r>
              <a:rPr lang="nb-NO" sz="2400" dirty="0" err="1"/>
              <a:t>differences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total </a:t>
            </a:r>
            <a:r>
              <a:rPr lang="nb-NO" sz="2400" dirty="0" err="1"/>
              <a:t>healthiness</a:t>
            </a:r>
            <a:r>
              <a:rPr lang="nb-NO" sz="2400" dirty="0"/>
              <a:t> scores and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1B67A47B-9C1A-4EBF-99E8-AC65264F5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7"/>
          <a:stretch/>
        </p:blipFill>
        <p:spPr>
          <a:xfrm>
            <a:off x="5595870" y="168385"/>
            <a:ext cx="6039817" cy="425665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FD2678E0-F644-44C9-8575-09433F413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70" y="4482486"/>
            <a:ext cx="6070101" cy="22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"/>
    </mc:Choice>
    <mc:Fallback xmlns="">
      <p:transition spd="slow" advTm="26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88119FE-CE63-46A1-AC8F-3E3274D0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Differences between countries – Guideline scores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0C0664BD-7DB6-46F9-ADD9-338B88A75C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 the nutrients carbohydrates, fat and protein, more recipes were compliant with NNR than WHO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UK recipes tended to score better than recipes from the US or Norway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Recommendations for saturated fat, dietary </a:t>
            </a:r>
            <a:r>
              <a:rPr lang="en-US" sz="2400" dirty="0" err="1"/>
              <a:t>fibre</a:t>
            </a:r>
            <a:r>
              <a:rPr lang="en-US" sz="2400" dirty="0"/>
              <a:t> and added sugar were the same in the two guidelines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83D04AE-B166-4174-A345-0405B186A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5410"/>
            <a:ext cx="6903720" cy="42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"/>
    </mc:Choice>
    <mc:Fallback xmlns="">
      <p:transition spd="slow" advTm="18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B61CCB-7099-45D8-9FCC-3FCBDE46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Difference between countries Nutriscore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9CE848C-CB5A-4DF1-AA9A-3A5B4D4EA00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Similar patterns on </a:t>
            </a:r>
            <a:r>
              <a:rPr lang="en-US" sz="2400" dirty="0" err="1"/>
              <a:t>Nutriscore</a:t>
            </a:r>
            <a:r>
              <a:rPr lang="en-US" sz="2400" dirty="0"/>
              <a:t> component scores between countries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32947B0-B25B-474C-8FD0-BB877C466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73881"/>
            <a:ext cx="6903720" cy="25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"/>
    </mc:Choice>
    <mc:Fallback xmlns="">
      <p:transition spd="slow" advTm="1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AF6B552-6B73-43E4-8112-1A6A8451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b-NO" sz="6600"/>
              <a:t>Consequences of unhealthy diets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8E11491-7972-411C-B203-6D854EEA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dirty="0"/>
              <a:t>Diet is a major contributing factor to morbidity and mortality (1).</a:t>
            </a:r>
          </a:p>
          <a:p>
            <a:pPr lvl="1"/>
            <a:r>
              <a:rPr lang="en-US" dirty="0"/>
              <a:t>Believed to cause 1 in 5 adult deaths and 15% of total adult disability adjusted life years.</a:t>
            </a:r>
          </a:p>
          <a:p>
            <a:pPr lvl="1"/>
            <a:r>
              <a:rPr lang="en-US" dirty="0"/>
              <a:t>Malnutrition is a contributing factor to the development and poor prognosis of many diseases, such as cardiovascular disease, cancer and diabetes type II.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BFBCBA2-9792-4553-8DA0-FD26F922AC64}"/>
              </a:ext>
            </a:extLst>
          </p:cNvPr>
          <p:cNvSpPr txBox="1"/>
          <p:nvPr/>
        </p:nvSpPr>
        <p:spPr>
          <a:xfrm>
            <a:off x="0" y="6581001"/>
            <a:ext cx="11453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</a:rPr>
              <a:t>1. Afshin, A.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Health effects of dietary risks in 195 countries, 1990–2017: a systematic analysis for the Global Burden of Disease Study 2017. </a:t>
            </a:r>
            <a:r>
              <a:rPr lang="en-US" sz="1200" i="1" dirty="0">
                <a:effectLst/>
              </a:rPr>
              <a:t>Lancet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393</a:t>
            </a:r>
            <a:r>
              <a:rPr lang="en-US" sz="1200" dirty="0">
                <a:effectLst/>
              </a:rPr>
              <a:t>, 1958–1972 (2019).</a:t>
            </a:r>
            <a:endParaRPr lang="nb-NO" sz="1200" b="0" i="0" dirty="0">
              <a:solidFill>
                <a:srgbClr val="F8F8F2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4"/>
    </mc:Choice>
    <mc:Fallback xmlns="">
      <p:transition spd="slow" advTm="4508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B4DB97-5278-4466-ADBE-00DFD871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Difference between countries - Multiple Traffic Lights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F8A025EB-9577-4932-899F-EEDA2FB8A78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Similar patterns in multiple traffic light component scores between countries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03BC8EA-A079-41ED-92E2-3C91E3D8F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73881"/>
            <a:ext cx="6903720" cy="25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"/>
    </mc:Choice>
    <mc:Fallback xmlns="">
      <p:transition spd="slow" advTm="41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CF121D3-BCDA-47E4-B0AC-7F5BF33A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Difference between countries – Source of Protein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FA88ED5F-A7E6-43F3-88A4-B3AD520A932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Most recipes used red meat as a source of protein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 Norway and the UK, the second most used source of protein was seafood, in the US poultry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differences in type of seafood between countries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Few recipes were vegetarian or vegan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UK had the highest percentage of vegetarian/vegan recipes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6BE907E-0431-4C31-BB76-CBB4063E0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5410"/>
            <a:ext cx="6903720" cy="42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"/>
    </mc:Choice>
    <mc:Fallback xmlns="">
      <p:transition spd="slow" advTm="17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8B94576-71C7-4021-BE60-2DCFB4D3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nb-NO" sz="5600" dirty="0" err="1"/>
              <a:t>Recipe</a:t>
            </a:r>
            <a:r>
              <a:rPr lang="nb-NO" sz="5600" dirty="0"/>
              <a:t> </a:t>
            </a:r>
            <a:r>
              <a:rPr lang="nb-NO" sz="5600" dirty="0" err="1"/>
              <a:t>nutrient</a:t>
            </a:r>
            <a:r>
              <a:rPr lang="nb-NO" sz="5600" dirty="0"/>
              <a:t> </a:t>
            </a:r>
            <a:r>
              <a:rPr lang="nb-NO" sz="5600" dirty="0" err="1"/>
              <a:t>content</a:t>
            </a:r>
            <a:endParaRPr lang="nb-NO" sz="5600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9FD8F8D-F453-44BF-9B06-55586BDF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85000" lnSpcReduction="10000"/>
          </a:bodyPr>
          <a:lstStyle/>
          <a:p>
            <a:r>
              <a:rPr lang="nb-NO" dirty="0" err="1"/>
              <a:t>Nearly</a:t>
            </a:r>
            <a:r>
              <a:rPr lang="nb-NO" dirty="0"/>
              <a:t> all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a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protein and </a:t>
            </a:r>
            <a:r>
              <a:rPr lang="nb-NO" dirty="0" err="1"/>
              <a:t>phosphorus</a:t>
            </a:r>
            <a:endParaRPr lang="nb-NO" dirty="0"/>
          </a:p>
          <a:p>
            <a:pPr lvl="1"/>
            <a:r>
              <a:rPr lang="nb-NO" dirty="0"/>
              <a:t>For protein, most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sources</a:t>
            </a:r>
            <a:endParaRPr lang="nb-NO" dirty="0"/>
          </a:p>
          <a:p>
            <a:r>
              <a:rPr lang="nb-NO" dirty="0"/>
              <a:t>UK </a:t>
            </a:r>
            <a:r>
              <a:rPr lang="nb-NO" dirty="0" err="1"/>
              <a:t>had</a:t>
            </a:r>
            <a:r>
              <a:rPr lang="nb-NO" dirty="0"/>
              <a:t> more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nutrients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in plants</a:t>
            </a:r>
          </a:p>
          <a:p>
            <a:pPr lvl="1"/>
            <a:r>
              <a:rPr lang="nb-NO" dirty="0"/>
              <a:t>Dietary fibre, beta-</a:t>
            </a:r>
            <a:r>
              <a:rPr lang="nb-NO" dirty="0" err="1"/>
              <a:t>carotene</a:t>
            </a:r>
            <a:r>
              <a:rPr lang="nb-NO" dirty="0"/>
              <a:t>, vitamin C, </a:t>
            </a:r>
            <a:r>
              <a:rPr lang="nb-NO" dirty="0" err="1"/>
              <a:t>folate</a:t>
            </a:r>
            <a:r>
              <a:rPr lang="nb-NO" dirty="0"/>
              <a:t> </a:t>
            </a:r>
            <a:r>
              <a:rPr lang="nb-NO" sz="1400" dirty="0"/>
              <a:t>(</a:t>
            </a:r>
            <a:r>
              <a:rPr lang="nb-NO" sz="1400" dirty="0" err="1"/>
              <a:t>iron</a:t>
            </a:r>
            <a:r>
              <a:rPr lang="nb-NO" sz="1400" dirty="0"/>
              <a:t>, magnesium, </a:t>
            </a:r>
            <a:r>
              <a:rPr lang="nb-NO" sz="1400" dirty="0" err="1"/>
              <a:t>copper</a:t>
            </a:r>
            <a:r>
              <a:rPr lang="nb-NO" sz="1400" dirty="0"/>
              <a:t>)</a:t>
            </a:r>
          </a:p>
          <a:p>
            <a:r>
              <a:rPr lang="nb-NO" dirty="0"/>
              <a:t>Norway </a:t>
            </a:r>
            <a:r>
              <a:rPr lang="nb-NO" dirty="0" err="1"/>
              <a:t>had</a:t>
            </a:r>
            <a:r>
              <a:rPr lang="nb-NO" dirty="0"/>
              <a:t> more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iodine</a:t>
            </a:r>
            <a:r>
              <a:rPr lang="nb-NO" dirty="0"/>
              <a:t> and vitamin D</a:t>
            </a:r>
          </a:p>
          <a:p>
            <a:pPr lvl="1"/>
            <a:r>
              <a:rPr lang="nb-NO" dirty="0"/>
              <a:t>More fish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12BADE38-0EDA-4E59-9D0E-02F7379C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349" y="640080"/>
            <a:ext cx="292836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7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rgbClr val="81AC86"/>
          </a:solidFill>
          <a:ln w="57150">
            <a:solidFill>
              <a:srgbClr val="81AC86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488B091-1258-4BF8-B259-1329A916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200" dirty="0">
                <a:solidFill>
                  <a:srgbClr val="FFFFFF"/>
                </a:solidFill>
              </a:rPr>
              <a:t>Correlation between Healthiness and Environmental sustainability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"/>
    </mc:Choice>
    <mc:Fallback xmlns="">
      <p:transition spd="slow" advTm="24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38351BC-0D75-4731-8E05-63446AA8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dirty="0" err="1"/>
              <a:t>Correlation</a:t>
            </a:r>
            <a:br>
              <a:rPr lang="nb-NO" dirty="0"/>
            </a:br>
            <a:r>
              <a:rPr lang="nb-NO" sz="2200" dirty="0" err="1"/>
              <a:t>Healthiness-Environmental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197A19-EFB9-456C-BF24-5C9AB241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All healthiness indicators negatively correlated with environmental impact</a:t>
            </a:r>
          </a:p>
          <a:p>
            <a:r>
              <a:rPr lang="en-US" sz="2400" dirty="0"/>
              <a:t>NNR guidelines had the strongest correlation, followed by WHO guidelines, Multiple Traffic Light and the </a:t>
            </a:r>
            <a:r>
              <a:rPr lang="en-US" sz="2400" dirty="0" err="1"/>
              <a:t>Nutriscore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9794D1B7-F17C-4E4B-825D-892BC1AD9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0" y="1297474"/>
            <a:ext cx="6699006" cy="414015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DC8935DD-7D2C-4A5C-B481-BE9C9ABD6816}"/>
              </a:ext>
            </a:extLst>
          </p:cNvPr>
          <p:cNvSpPr/>
          <p:nvPr/>
        </p:nvSpPr>
        <p:spPr>
          <a:xfrm>
            <a:off x="9231464" y="1297474"/>
            <a:ext cx="2281452" cy="27974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48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"/>
    </mc:Choice>
    <mc:Fallback xmlns="">
      <p:transition spd="slow" advTm="29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35CE76E-0E0F-4918-A2EB-450B55BE8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Correlation</a:t>
            </a:r>
            <a:r>
              <a:rPr lang="nb-NO" sz="3800" dirty="0"/>
              <a:t> </a:t>
            </a:r>
            <a:br>
              <a:rPr lang="nb-NO" sz="3800" dirty="0"/>
            </a:br>
            <a:r>
              <a:rPr lang="nb-NO" sz="2200" dirty="0"/>
              <a:t>Energy-</a:t>
            </a:r>
            <a:r>
              <a:rPr lang="nb-NO" sz="2200" dirty="0" err="1"/>
              <a:t>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CA9ADB-5BE1-4210-801F-7613F543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 dirty="0"/>
              <a:t>Carbohydrates and fibre </a:t>
            </a:r>
            <a:r>
              <a:rPr lang="nb-NO" sz="2400" dirty="0" err="1"/>
              <a:t>were</a:t>
            </a:r>
            <a:r>
              <a:rPr lang="nb-NO" sz="2400" dirty="0"/>
              <a:t> </a:t>
            </a:r>
            <a:r>
              <a:rPr lang="nb-NO" sz="2400" dirty="0" err="1"/>
              <a:t>negatively</a:t>
            </a:r>
            <a:r>
              <a:rPr lang="nb-NO" sz="2400" dirty="0"/>
              <a:t> </a:t>
            </a:r>
            <a:r>
              <a:rPr lang="nb-NO" sz="2400" dirty="0" err="1"/>
              <a:t>correlated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  <a:p>
            <a:pPr lvl="1"/>
            <a:r>
              <a:rPr lang="nb-NO" sz="2000" dirty="0" err="1"/>
              <a:t>Sugar</a:t>
            </a:r>
            <a:r>
              <a:rPr lang="nb-NO" sz="2000" dirty="0"/>
              <a:t> </a:t>
            </a:r>
            <a:r>
              <a:rPr lang="nb-NO" sz="2000" dirty="0" err="1"/>
              <a:t>positively</a:t>
            </a:r>
            <a:r>
              <a:rPr lang="nb-NO" sz="2000" dirty="0"/>
              <a:t> </a:t>
            </a:r>
            <a:r>
              <a:rPr lang="nb-NO" sz="2000" dirty="0" err="1"/>
              <a:t>correlated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environmental</a:t>
            </a:r>
            <a:r>
              <a:rPr lang="nb-NO" sz="2000" dirty="0"/>
              <a:t> </a:t>
            </a:r>
            <a:r>
              <a:rPr lang="nb-NO" sz="2000" dirty="0" err="1"/>
              <a:t>impact</a:t>
            </a:r>
            <a:endParaRPr lang="nb-NO" sz="2000" dirty="0"/>
          </a:p>
          <a:p>
            <a:r>
              <a:rPr lang="nb-NO" sz="2400" dirty="0"/>
              <a:t>Total </a:t>
            </a:r>
            <a:r>
              <a:rPr lang="nb-NO" sz="2400" dirty="0" err="1"/>
              <a:t>energy</a:t>
            </a:r>
            <a:r>
              <a:rPr lang="nb-NO" sz="2400" dirty="0"/>
              <a:t>, protein, fat (</a:t>
            </a:r>
            <a:r>
              <a:rPr lang="nb-NO" sz="2400" dirty="0" err="1"/>
              <a:t>especially</a:t>
            </a:r>
            <a:r>
              <a:rPr lang="nb-NO" sz="2400" dirty="0"/>
              <a:t> saturated fat) </a:t>
            </a:r>
            <a:r>
              <a:rPr lang="nb-NO" sz="2400" dirty="0" err="1"/>
              <a:t>were</a:t>
            </a:r>
            <a:r>
              <a:rPr lang="nb-NO" sz="2400" dirty="0"/>
              <a:t> </a:t>
            </a:r>
            <a:r>
              <a:rPr lang="nb-NO" sz="2400" dirty="0" err="1"/>
              <a:t>positively</a:t>
            </a:r>
            <a:r>
              <a:rPr lang="nb-NO" sz="2400" dirty="0"/>
              <a:t> </a:t>
            </a:r>
            <a:r>
              <a:rPr lang="nb-NO" sz="2400" dirty="0" err="1"/>
              <a:t>correlated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Bilde 6">
            <a:extLst>
              <a:ext uri="{FF2B5EF4-FFF2-40B4-BE49-F238E27FC236}">
                <a16:creationId xmlns:a16="http://schemas.microsoft.com/office/drawing/2014/main" id="{3A142924-56E3-44DB-8736-9D3827CDF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49" y="1297474"/>
            <a:ext cx="6898515" cy="426305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9ADA7864-EFF1-4890-9CE9-7D6DCF38A0EB}"/>
              </a:ext>
            </a:extLst>
          </p:cNvPr>
          <p:cNvSpPr/>
          <p:nvPr/>
        </p:nvSpPr>
        <p:spPr>
          <a:xfrm>
            <a:off x="9962984" y="1297474"/>
            <a:ext cx="1548132" cy="3251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426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"/>
    </mc:Choice>
    <mc:Fallback xmlns="">
      <p:transition spd="slow" advTm="29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32E51-C654-4012-8001-DB67076B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Correlation</a:t>
            </a:r>
            <a:br>
              <a:rPr lang="nb-NO" sz="3800" dirty="0"/>
            </a:br>
            <a:r>
              <a:rPr lang="nb-NO" sz="2200" dirty="0"/>
              <a:t>vitamins-</a:t>
            </a:r>
            <a:r>
              <a:rPr lang="nb-NO" sz="2200" dirty="0" err="1"/>
              <a:t>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BF8773-1EED-4BFB-918E-89B7BCFD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/>
              <a:t>Retinol, but not vitamin A, positively correlated with environmental impact</a:t>
            </a:r>
          </a:p>
          <a:p>
            <a:r>
              <a:rPr lang="nb-NO" sz="2400"/>
              <a:t>Beta-carotene, vitamin E and C negatively correlated with environmental impact, vitamin D only with landuse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D3233DDA-7810-4B57-AC4F-AE3A73F20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7474"/>
            <a:ext cx="6903720" cy="42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"/>
    </mc:Choice>
    <mc:Fallback xmlns="">
      <p:transition spd="slow" advTm="28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32E51-C654-4012-8001-DB67076B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Correlation</a:t>
            </a:r>
            <a:br>
              <a:rPr lang="nb-NO" sz="3800" dirty="0"/>
            </a:br>
            <a:r>
              <a:rPr lang="nb-NO" sz="2200" dirty="0"/>
              <a:t>vitamins-</a:t>
            </a:r>
            <a:r>
              <a:rPr lang="nb-NO" sz="2200" dirty="0" err="1"/>
              <a:t>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BF8773-1EED-4BFB-918E-89B7BCFD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/>
              <a:t>Vitamins B2, B3, B6 and B12 positively correlated with environmental impact. Vitamin B1 negatively correlated with CO2 but positively correlated with landuse</a:t>
            </a:r>
          </a:p>
          <a:p>
            <a:r>
              <a:rPr lang="nb-NO" sz="2400"/>
              <a:t>Vitamin B9 negatively correlated with environmental impact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C667CDFB-6464-4C9F-BDBA-6CEDF0CB8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7474"/>
            <a:ext cx="6903720" cy="42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32E51-C654-4012-8001-DB67076B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Correlation</a:t>
            </a:r>
            <a:br>
              <a:rPr lang="nb-NO" sz="3800" dirty="0"/>
            </a:br>
            <a:r>
              <a:rPr lang="nb-NO" sz="2200" dirty="0"/>
              <a:t>Minerals-</a:t>
            </a:r>
            <a:r>
              <a:rPr lang="nb-NO" sz="2200" dirty="0" err="1"/>
              <a:t>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BF8773-1EED-4BFB-918E-89B7BCFD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/>
              <a:t>Iron positively correlated with environmental impact</a:t>
            </a:r>
          </a:p>
          <a:p>
            <a:r>
              <a:rPr lang="nb-NO" sz="2400"/>
              <a:t>Calcium and copper negatively correlated with environmental impact, magnesium and iodine only with landuse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E74D8833-B709-4604-AFE0-3B4F5E93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7474"/>
            <a:ext cx="6903720" cy="42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"/>
    </mc:Choice>
    <mc:Fallback xmlns="">
      <p:transition spd="slow" advTm="31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1932E51-C654-4012-8001-DB67076B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 err="1"/>
              <a:t>Correlation</a:t>
            </a:r>
            <a:br>
              <a:rPr lang="nb-NO" sz="3800" dirty="0"/>
            </a:br>
            <a:r>
              <a:rPr lang="nb-NO" sz="2200" dirty="0"/>
              <a:t>Minerals-</a:t>
            </a:r>
            <a:r>
              <a:rPr lang="nb-NO" sz="2200" dirty="0" err="1"/>
              <a:t>Environmental</a:t>
            </a:r>
            <a:r>
              <a:rPr lang="nb-NO" sz="2200" dirty="0"/>
              <a:t> </a:t>
            </a:r>
            <a:r>
              <a:rPr lang="nb-NO" sz="2200" dirty="0" err="1"/>
              <a:t>Impact</a:t>
            </a:r>
            <a:endParaRPr lang="nb-NO" sz="22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BF8773-1EED-4BFB-918E-89B7BCFD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400"/>
              <a:t>Phosphorus and zinc positively correlated with environmental impact, sodium only with CO2</a:t>
            </a:r>
          </a:p>
          <a:p>
            <a:r>
              <a:rPr lang="nb-NO" sz="2400"/>
              <a:t>Selenium negatively correlated with landuse</a:t>
            </a:r>
          </a:p>
          <a:p>
            <a:endParaRPr lang="nb-NO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D3CA150A-A7CF-40BA-AE9A-60EBA38EF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97474"/>
            <a:ext cx="6903720" cy="42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"/>
    </mc:Choice>
    <mc:Fallback xmlns="">
      <p:transition spd="slow" advTm="3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574330-2828-4024-9A08-6E7E2E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diets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4A6F3D1-BE6C-4426-B4DA-02B40286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current food system…</a:t>
            </a:r>
          </a:p>
          <a:p>
            <a:pPr lvl="1"/>
            <a:r>
              <a:rPr lang="en-US" dirty="0"/>
              <a:t>Uses 42-61% of ice-free land resources (1)</a:t>
            </a:r>
          </a:p>
          <a:p>
            <a:pPr lvl="1"/>
            <a:r>
              <a:rPr lang="en-US" dirty="0"/>
              <a:t>Accounts for 21-37% of total greenhouse gas emissions (2) and 70% of freshwater use (1)</a:t>
            </a:r>
          </a:p>
          <a:p>
            <a:pPr lvl="1"/>
            <a:r>
              <a:rPr lang="en-US" dirty="0"/>
              <a:t>Has negative impacts on soil quality, biodiversity, and cause pollution of air, land and water</a:t>
            </a:r>
          </a:p>
          <a:p>
            <a:pPr lvl="1"/>
            <a:endParaRPr lang="en-US" dirty="0"/>
          </a:p>
          <a:p>
            <a:r>
              <a:rPr lang="nb-NO" dirty="0"/>
              <a:t>A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produced</a:t>
            </a:r>
            <a:r>
              <a:rPr lang="nb-NO" dirty="0"/>
              <a:t> is </a:t>
            </a:r>
            <a:r>
              <a:rPr lang="nb-NO" dirty="0" err="1"/>
              <a:t>wasted</a:t>
            </a:r>
            <a:r>
              <a:rPr lang="nb-NO" dirty="0"/>
              <a:t> </a:t>
            </a:r>
            <a:r>
              <a:rPr lang="nb-NO" dirty="0" err="1"/>
              <a:t>throughout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supply</a:t>
            </a:r>
            <a:r>
              <a:rPr lang="nb-NO" dirty="0"/>
              <a:t> </a:t>
            </a:r>
            <a:r>
              <a:rPr lang="nb-NO" dirty="0" err="1"/>
              <a:t>chain</a:t>
            </a:r>
            <a:r>
              <a:rPr lang="nb-NO" dirty="0"/>
              <a:t> or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consumer</a:t>
            </a:r>
            <a:endParaRPr lang="nb-NO" dirty="0"/>
          </a:p>
          <a:p>
            <a:pPr lvl="1"/>
            <a:r>
              <a:rPr lang="nb-NO" dirty="0"/>
              <a:t>Food </a:t>
            </a:r>
            <a:r>
              <a:rPr lang="nb-NO" dirty="0" err="1"/>
              <a:t>waste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leading</a:t>
            </a:r>
            <a:r>
              <a:rPr lang="nb-NO" dirty="0"/>
              <a:t> </a:t>
            </a:r>
            <a:r>
              <a:rPr lang="nb-NO" dirty="0" err="1"/>
              <a:t>contributor</a:t>
            </a:r>
            <a:r>
              <a:rPr lang="nb-NO" dirty="0"/>
              <a:t> to greenhouse gas </a:t>
            </a:r>
            <a:r>
              <a:rPr lang="nb-NO" dirty="0" err="1"/>
              <a:t>emissions</a:t>
            </a:r>
            <a:r>
              <a:rPr lang="nb-NO" dirty="0"/>
              <a:t> (3)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wastes</a:t>
            </a:r>
            <a:r>
              <a:rPr lang="nb-NO" dirty="0"/>
              <a:t> stands for 23-24%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land, </a:t>
            </a:r>
            <a:r>
              <a:rPr lang="nb-NO" dirty="0" err="1"/>
              <a:t>freshwater</a:t>
            </a:r>
            <a:r>
              <a:rPr lang="nb-NO" dirty="0"/>
              <a:t> and fertiliser used in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(4)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53D38EE-A12B-483B-803D-CB2DE8828D2C}"/>
              </a:ext>
            </a:extLst>
          </p:cNvPr>
          <p:cNvSpPr txBox="1"/>
          <p:nvPr/>
        </p:nvSpPr>
        <p:spPr>
          <a:xfrm>
            <a:off x="0" y="6027003"/>
            <a:ext cx="11673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>
                <a:effectLst/>
              </a:rPr>
              <a:t>Shukla, P. R.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Climate Change and Land: an IPCC special report on climate change, desertification, land degradation, sustainable land management, food security, and greenhouse gas fluxes in terrestrial ecosystems</a:t>
            </a:r>
            <a:r>
              <a:rPr lang="en-US" sz="1200" dirty="0">
                <a:effectLst/>
              </a:rPr>
              <a:t>. (2019).</a:t>
            </a:r>
          </a:p>
          <a:p>
            <a:pPr marL="342900" indent="-342900">
              <a:buAutoNum type="arabicPeriod"/>
            </a:pPr>
            <a:r>
              <a:rPr lang="en-US" sz="1200" dirty="0" err="1">
                <a:effectLst/>
              </a:rPr>
              <a:t>Crippa</a:t>
            </a:r>
            <a:r>
              <a:rPr lang="en-US" sz="1200" dirty="0">
                <a:effectLst/>
              </a:rPr>
              <a:t>, M.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Food systems are responsible for a third of global anthropogenic GHG emissions. </a:t>
            </a:r>
            <a:r>
              <a:rPr lang="en-US" sz="1200" i="1" dirty="0">
                <a:effectLst/>
              </a:rPr>
              <a:t>Nat. Food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</a:t>
            </a:r>
            <a:r>
              <a:rPr lang="en-US" sz="1200" dirty="0">
                <a:effectLst/>
              </a:rPr>
              <a:t>, 198–209 (2021).</a:t>
            </a:r>
          </a:p>
          <a:p>
            <a:pPr marL="342900" indent="-342900">
              <a:buAutoNum type="arabicPeriod"/>
            </a:pPr>
            <a:r>
              <a:rPr lang="en-US" sz="1200" dirty="0">
                <a:effectLst/>
              </a:rPr>
              <a:t>Food and Agriculture Organization of the United Nations. Food Wastage Footprint Impacts on natural resources. Technical Report. 249 (2013).</a:t>
            </a:r>
          </a:p>
          <a:p>
            <a:pPr marL="342900" indent="-342900">
              <a:buAutoNum type="arabicPeriod"/>
            </a:pPr>
            <a:r>
              <a:rPr lang="en-US" sz="1200" dirty="0" err="1">
                <a:effectLst/>
              </a:rPr>
              <a:t>Kummu</a:t>
            </a:r>
            <a:r>
              <a:rPr lang="en-US" sz="1200" dirty="0">
                <a:effectLst/>
              </a:rPr>
              <a:t>, M.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Lost food, wasted resources: Global food supply chain losses and their impacts on freshwater, cropland, and </a:t>
            </a:r>
            <a:r>
              <a:rPr lang="en-US" sz="1200" dirty="0" err="1">
                <a:effectLst/>
              </a:rPr>
              <a:t>fertiliser</a:t>
            </a:r>
            <a:r>
              <a:rPr lang="en-US" sz="1200" dirty="0">
                <a:effectLst/>
              </a:rPr>
              <a:t> use. </a:t>
            </a:r>
            <a:r>
              <a:rPr lang="en-US" sz="1200" i="1" dirty="0">
                <a:effectLst/>
              </a:rPr>
              <a:t>Sci. Total Environ.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438</a:t>
            </a:r>
            <a:r>
              <a:rPr lang="en-US" sz="1200" dirty="0">
                <a:effectLst/>
              </a:rPr>
              <a:t>, 477–489 (2012).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489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34"/>
    </mc:Choice>
    <mc:Fallback xmlns="">
      <p:transition spd="slow" advTm="10953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7F49FC9-334D-401B-829B-BA70AC68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C6CE6DD-B0B9-4781-81E3-8C77C4E63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471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0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"/>
    </mc:Choice>
    <mc:Fallback xmlns="">
      <p:transition spd="slow" advTm="46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FA0E97-782C-46B7-BF11-DDE2A21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CA93838-3DB6-455B-BEFC-2C2D6FE52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600" dirty="0" err="1"/>
              <a:t>There</a:t>
            </a:r>
            <a:r>
              <a:rPr lang="nb-NO" sz="2600" dirty="0"/>
              <a:t> </a:t>
            </a:r>
            <a:r>
              <a:rPr lang="nb-NO" sz="2600" dirty="0" err="1"/>
              <a:t>were</a:t>
            </a:r>
            <a:r>
              <a:rPr lang="nb-NO" sz="2600" dirty="0"/>
              <a:t> </a:t>
            </a:r>
            <a:r>
              <a:rPr lang="nb-NO" sz="2600" dirty="0" err="1"/>
              <a:t>only</a:t>
            </a:r>
            <a:r>
              <a:rPr lang="nb-NO" sz="2600" dirty="0"/>
              <a:t> </a:t>
            </a:r>
            <a:r>
              <a:rPr lang="nb-NO" sz="2600" dirty="0" err="1"/>
              <a:t>small</a:t>
            </a:r>
            <a:r>
              <a:rPr lang="nb-NO" sz="2600" dirty="0"/>
              <a:t> </a:t>
            </a:r>
            <a:r>
              <a:rPr lang="nb-NO" sz="2600" dirty="0" err="1"/>
              <a:t>differences</a:t>
            </a:r>
            <a:r>
              <a:rPr lang="nb-NO" sz="2600" dirty="0"/>
              <a:t> </a:t>
            </a:r>
            <a:r>
              <a:rPr lang="nb-NO" sz="2600" dirty="0" err="1"/>
              <a:t>between</a:t>
            </a:r>
            <a:r>
              <a:rPr lang="nb-NO" sz="2600" dirty="0"/>
              <a:t> </a:t>
            </a:r>
            <a:r>
              <a:rPr lang="nb-NO" sz="2600" dirty="0" err="1"/>
              <a:t>countries</a:t>
            </a:r>
            <a:r>
              <a:rPr lang="nb-NO" sz="2600" dirty="0"/>
              <a:t> </a:t>
            </a:r>
            <a:r>
              <a:rPr lang="nb-NO" sz="2600" dirty="0" err="1"/>
              <a:t>on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variables in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study</a:t>
            </a:r>
            <a:endParaRPr lang="nb-NO" sz="2600" dirty="0"/>
          </a:p>
          <a:p>
            <a:pPr marL="0" indent="0">
              <a:buNone/>
            </a:pPr>
            <a:endParaRPr lang="nb-NO" sz="2600" dirty="0"/>
          </a:p>
          <a:p>
            <a:r>
              <a:rPr lang="nb-NO" sz="2600" dirty="0"/>
              <a:t>In line </a:t>
            </a:r>
            <a:r>
              <a:rPr lang="nb-NO" sz="2600" dirty="0" err="1"/>
              <a:t>with</a:t>
            </a:r>
            <a:r>
              <a:rPr lang="nb-NO" sz="2600" dirty="0"/>
              <a:t> </a:t>
            </a:r>
            <a:r>
              <a:rPr lang="nb-NO" sz="2600" dirty="0" err="1"/>
              <a:t>previous</a:t>
            </a:r>
            <a:r>
              <a:rPr lang="nb-NO" sz="2600" dirty="0"/>
              <a:t> studies </a:t>
            </a:r>
            <a:r>
              <a:rPr lang="nb-NO" sz="2600" dirty="0" err="1"/>
              <a:t>that</a:t>
            </a:r>
            <a:r>
              <a:rPr lang="nb-NO" sz="2600" dirty="0"/>
              <a:t> have used WHO guideline </a:t>
            </a:r>
            <a:r>
              <a:rPr lang="nb-NO" sz="2600" dirty="0" err="1"/>
              <a:t>criteria</a:t>
            </a:r>
            <a:r>
              <a:rPr lang="nb-NO" sz="2600" dirty="0"/>
              <a:t> to </a:t>
            </a:r>
            <a:r>
              <a:rPr lang="nb-NO" sz="2600" dirty="0" err="1"/>
              <a:t>classify</a:t>
            </a:r>
            <a:r>
              <a:rPr lang="nb-NO" sz="2600" dirty="0"/>
              <a:t> </a:t>
            </a:r>
            <a:r>
              <a:rPr lang="nb-NO" sz="2600" dirty="0" err="1"/>
              <a:t>recipe</a:t>
            </a:r>
            <a:r>
              <a:rPr lang="nb-NO" sz="2600" dirty="0"/>
              <a:t> </a:t>
            </a:r>
            <a:r>
              <a:rPr lang="nb-NO" sz="2600" dirty="0" err="1"/>
              <a:t>healthiness</a:t>
            </a:r>
            <a:r>
              <a:rPr lang="nb-NO" sz="2600" dirty="0"/>
              <a:t>, </a:t>
            </a:r>
            <a:r>
              <a:rPr lang="nb-NO" sz="2600" dirty="0" err="1"/>
              <a:t>few</a:t>
            </a:r>
            <a:r>
              <a:rPr lang="nb-NO" sz="2600" dirty="0"/>
              <a:t> </a:t>
            </a:r>
            <a:r>
              <a:rPr lang="nb-NO" sz="2600" dirty="0" err="1"/>
              <a:t>recipes</a:t>
            </a:r>
            <a:r>
              <a:rPr lang="nb-NO" sz="2600" dirty="0"/>
              <a:t> </a:t>
            </a:r>
            <a:r>
              <a:rPr lang="nb-NO" sz="2600" dirty="0" err="1"/>
              <a:t>complied</a:t>
            </a:r>
            <a:r>
              <a:rPr lang="nb-NO" sz="2600" dirty="0"/>
              <a:t> </a:t>
            </a:r>
            <a:r>
              <a:rPr lang="nb-NO" sz="2600" dirty="0" err="1"/>
              <a:t>fully</a:t>
            </a:r>
            <a:r>
              <a:rPr lang="nb-NO" sz="2600" dirty="0"/>
              <a:t> </a:t>
            </a:r>
            <a:r>
              <a:rPr lang="nb-NO" sz="2600" dirty="0" err="1"/>
              <a:t>with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critieria</a:t>
            </a:r>
            <a:r>
              <a:rPr lang="nb-NO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0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"/>
    </mc:Choice>
    <mc:Fallback xmlns="">
      <p:transition spd="slow" advTm="951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FA0E97-782C-46B7-BF11-DDE2A21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CA93838-3DB6-455B-BEFC-2C2D6FE52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600" dirty="0" err="1"/>
              <a:t>There</a:t>
            </a:r>
            <a:r>
              <a:rPr lang="nb-NO" sz="2600" dirty="0"/>
              <a:t> </a:t>
            </a:r>
            <a:r>
              <a:rPr lang="nb-NO" sz="2600" dirty="0" err="1"/>
              <a:t>were</a:t>
            </a:r>
            <a:r>
              <a:rPr lang="nb-NO" sz="2600" dirty="0"/>
              <a:t> </a:t>
            </a:r>
            <a:r>
              <a:rPr lang="nb-NO" sz="2600" dirty="0" err="1"/>
              <a:t>only</a:t>
            </a:r>
            <a:r>
              <a:rPr lang="nb-NO" sz="2600" dirty="0"/>
              <a:t> </a:t>
            </a:r>
            <a:r>
              <a:rPr lang="nb-NO" sz="2600" dirty="0" err="1"/>
              <a:t>small</a:t>
            </a:r>
            <a:r>
              <a:rPr lang="nb-NO" sz="2600" dirty="0"/>
              <a:t> </a:t>
            </a:r>
            <a:r>
              <a:rPr lang="nb-NO" sz="2600" dirty="0" err="1"/>
              <a:t>differences</a:t>
            </a:r>
            <a:r>
              <a:rPr lang="nb-NO" sz="2600" dirty="0"/>
              <a:t> </a:t>
            </a:r>
            <a:r>
              <a:rPr lang="nb-NO" sz="2600" dirty="0" err="1"/>
              <a:t>between</a:t>
            </a:r>
            <a:r>
              <a:rPr lang="nb-NO" sz="2600" dirty="0"/>
              <a:t> </a:t>
            </a:r>
            <a:r>
              <a:rPr lang="nb-NO" sz="2600" dirty="0" err="1"/>
              <a:t>countries</a:t>
            </a:r>
            <a:r>
              <a:rPr lang="nb-NO" sz="2600" dirty="0"/>
              <a:t> </a:t>
            </a:r>
            <a:r>
              <a:rPr lang="nb-NO" sz="2600" dirty="0" err="1"/>
              <a:t>on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variables in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study</a:t>
            </a:r>
            <a:endParaRPr lang="nb-NO" sz="2600" dirty="0"/>
          </a:p>
          <a:p>
            <a:pPr marL="0" indent="0">
              <a:buNone/>
            </a:pPr>
            <a:endParaRPr lang="nb-NO" sz="2600" dirty="0"/>
          </a:p>
          <a:p>
            <a:r>
              <a:rPr lang="nb-NO" sz="2600" dirty="0"/>
              <a:t>In line </a:t>
            </a:r>
            <a:r>
              <a:rPr lang="nb-NO" sz="2600" dirty="0" err="1"/>
              <a:t>with</a:t>
            </a:r>
            <a:r>
              <a:rPr lang="nb-NO" sz="2600" dirty="0"/>
              <a:t> </a:t>
            </a:r>
            <a:r>
              <a:rPr lang="nb-NO" sz="2600" dirty="0" err="1"/>
              <a:t>previous</a:t>
            </a:r>
            <a:r>
              <a:rPr lang="nb-NO" sz="2600" dirty="0"/>
              <a:t> studies </a:t>
            </a:r>
            <a:r>
              <a:rPr lang="nb-NO" sz="2600" dirty="0" err="1"/>
              <a:t>that</a:t>
            </a:r>
            <a:r>
              <a:rPr lang="nb-NO" sz="2600" dirty="0"/>
              <a:t> have used WHO guideline </a:t>
            </a:r>
            <a:r>
              <a:rPr lang="nb-NO" sz="2600" dirty="0" err="1"/>
              <a:t>criteria</a:t>
            </a:r>
            <a:r>
              <a:rPr lang="nb-NO" sz="2600" dirty="0"/>
              <a:t> to </a:t>
            </a:r>
            <a:r>
              <a:rPr lang="nb-NO" sz="2600" dirty="0" err="1"/>
              <a:t>classify</a:t>
            </a:r>
            <a:r>
              <a:rPr lang="nb-NO" sz="2600" dirty="0"/>
              <a:t> </a:t>
            </a:r>
            <a:r>
              <a:rPr lang="nb-NO" sz="2600" dirty="0" err="1"/>
              <a:t>recipe</a:t>
            </a:r>
            <a:r>
              <a:rPr lang="nb-NO" sz="2600" dirty="0"/>
              <a:t> </a:t>
            </a:r>
            <a:r>
              <a:rPr lang="nb-NO" sz="2600" dirty="0" err="1"/>
              <a:t>healthiness</a:t>
            </a:r>
            <a:r>
              <a:rPr lang="nb-NO" sz="2600" dirty="0"/>
              <a:t>, </a:t>
            </a:r>
            <a:r>
              <a:rPr lang="nb-NO" sz="2600" dirty="0" err="1"/>
              <a:t>few</a:t>
            </a:r>
            <a:r>
              <a:rPr lang="nb-NO" sz="2600" dirty="0"/>
              <a:t> </a:t>
            </a:r>
            <a:r>
              <a:rPr lang="nb-NO" sz="2600" dirty="0" err="1"/>
              <a:t>recipes</a:t>
            </a:r>
            <a:r>
              <a:rPr lang="nb-NO" sz="2600" dirty="0"/>
              <a:t> </a:t>
            </a:r>
            <a:r>
              <a:rPr lang="nb-NO" sz="2600" dirty="0" err="1"/>
              <a:t>complied</a:t>
            </a:r>
            <a:r>
              <a:rPr lang="nb-NO" sz="2600" dirty="0"/>
              <a:t> </a:t>
            </a:r>
            <a:r>
              <a:rPr lang="nb-NO" sz="2600" dirty="0" err="1"/>
              <a:t>fully</a:t>
            </a:r>
            <a:r>
              <a:rPr lang="nb-NO" sz="2600" dirty="0"/>
              <a:t> </a:t>
            </a:r>
            <a:r>
              <a:rPr lang="nb-NO" sz="2600" dirty="0" err="1"/>
              <a:t>with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critieria</a:t>
            </a:r>
            <a:r>
              <a:rPr lang="nb-NO" sz="2600" dirty="0"/>
              <a:t>.</a:t>
            </a:r>
          </a:p>
          <a:p>
            <a:pPr lvl="1"/>
            <a:r>
              <a:rPr lang="nb-NO" sz="2600" dirty="0" err="1"/>
              <a:t>Similarly</a:t>
            </a:r>
            <a:r>
              <a:rPr lang="nb-NO" sz="2600" dirty="0"/>
              <a:t>, </a:t>
            </a:r>
            <a:r>
              <a:rPr lang="nb-NO" sz="2600" dirty="0" err="1"/>
              <a:t>few</a:t>
            </a:r>
            <a:r>
              <a:rPr lang="nb-NO" sz="2600" dirty="0"/>
              <a:t> </a:t>
            </a:r>
            <a:r>
              <a:rPr lang="nb-NO" sz="2600" dirty="0" err="1"/>
              <a:t>recipes</a:t>
            </a:r>
            <a:r>
              <a:rPr lang="nb-NO" sz="2600" dirty="0"/>
              <a:t> </a:t>
            </a:r>
            <a:r>
              <a:rPr lang="nb-NO" sz="2600" dirty="0" err="1"/>
              <a:t>complied</a:t>
            </a:r>
            <a:r>
              <a:rPr lang="nb-NO" sz="2600" dirty="0"/>
              <a:t> </a:t>
            </a:r>
            <a:r>
              <a:rPr lang="nb-NO" sz="2600" dirty="0" err="1"/>
              <a:t>fully</a:t>
            </a:r>
            <a:r>
              <a:rPr lang="nb-NO" sz="2600" dirty="0"/>
              <a:t> </a:t>
            </a:r>
            <a:r>
              <a:rPr lang="nb-NO" sz="2600" dirty="0" err="1"/>
              <a:t>with</a:t>
            </a:r>
            <a:r>
              <a:rPr lang="nb-NO" sz="2600" dirty="0"/>
              <a:t> NNR </a:t>
            </a:r>
            <a:r>
              <a:rPr lang="nb-NO" sz="2600" dirty="0" err="1"/>
              <a:t>criteria</a:t>
            </a:r>
            <a:r>
              <a:rPr lang="nb-NO" sz="2600" dirty="0"/>
              <a:t> </a:t>
            </a:r>
            <a:r>
              <a:rPr lang="nb-NO" sz="2600" dirty="0" err="1"/>
              <a:t>although</a:t>
            </a:r>
            <a:r>
              <a:rPr lang="nb-NO" sz="2600" dirty="0"/>
              <a:t> more </a:t>
            </a:r>
            <a:r>
              <a:rPr lang="nb-NO" sz="2600" dirty="0" err="1"/>
              <a:t>than</a:t>
            </a:r>
            <a:r>
              <a:rPr lang="nb-NO" sz="2600" dirty="0"/>
              <a:t> </a:t>
            </a:r>
            <a:r>
              <a:rPr lang="nb-NO" sz="2600" dirty="0" err="1"/>
              <a:t>with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WHO</a:t>
            </a:r>
          </a:p>
          <a:p>
            <a:pPr lvl="1"/>
            <a:r>
              <a:rPr lang="nb-NO" sz="2600" dirty="0"/>
              <a:t>NNR has </a:t>
            </a:r>
            <a:r>
              <a:rPr lang="nb-NO" sz="2600" dirty="0" err="1"/>
              <a:t>allows</a:t>
            </a:r>
            <a:r>
              <a:rPr lang="nb-NO" sz="2600" dirty="0"/>
              <a:t> for </a:t>
            </a:r>
            <a:r>
              <a:rPr lang="nb-NO" sz="2600" dirty="0" err="1"/>
              <a:t>higher</a:t>
            </a:r>
            <a:r>
              <a:rPr lang="nb-NO" sz="2600" dirty="0"/>
              <a:t> intake </a:t>
            </a:r>
            <a:r>
              <a:rPr lang="nb-NO" sz="2600" dirty="0" err="1"/>
              <a:t>of</a:t>
            </a:r>
            <a:r>
              <a:rPr lang="nb-NO" sz="2600" dirty="0"/>
              <a:t> total fat and protein, </a:t>
            </a:r>
            <a:r>
              <a:rPr lang="nb-NO" sz="2600" dirty="0" err="1"/>
              <a:t>but</a:t>
            </a:r>
            <a:r>
              <a:rPr lang="nb-NO" sz="2600" dirty="0"/>
              <a:t> </a:t>
            </a:r>
            <a:r>
              <a:rPr lang="nb-NO" sz="2600" dirty="0" err="1"/>
              <a:t>lower</a:t>
            </a:r>
            <a:r>
              <a:rPr lang="nb-NO" sz="2600" dirty="0"/>
              <a:t> </a:t>
            </a:r>
            <a:r>
              <a:rPr lang="nb-NO" sz="2600" dirty="0" err="1"/>
              <a:t>carbohydrates</a:t>
            </a:r>
            <a:endParaRPr lang="nb-NO" sz="2600" dirty="0"/>
          </a:p>
        </p:txBody>
      </p:sp>
    </p:spTree>
    <p:extLst>
      <p:ext uri="{BB962C8B-B14F-4D97-AF65-F5344CB8AC3E}">
        <p14:creationId xmlns:p14="http://schemas.microsoft.com/office/powerpoint/2010/main" val="33361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"/>
    </mc:Choice>
    <mc:Fallback xmlns="">
      <p:transition spd="slow" advTm="186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FA0E97-782C-46B7-BF11-DDE2A21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CA93838-3DB6-455B-BEFC-2C2D6FE52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600" dirty="0" err="1"/>
              <a:t>There</a:t>
            </a:r>
            <a:r>
              <a:rPr lang="nb-NO" sz="2600" dirty="0"/>
              <a:t> </a:t>
            </a:r>
            <a:r>
              <a:rPr lang="nb-NO" sz="2600" dirty="0" err="1"/>
              <a:t>were</a:t>
            </a:r>
            <a:r>
              <a:rPr lang="nb-NO" sz="2600" dirty="0"/>
              <a:t> </a:t>
            </a:r>
            <a:r>
              <a:rPr lang="nb-NO" sz="2600" dirty="0" err="1"/>
              <a:t>only</a:t>
            </a:r>
            <a:r>
              <a:rPr lang="nb-NO" sz="2600" dirty="0"/>
              <a:t> </a:t>
            </a:r>
            <a:r>
              <a:rPr lang="nb-NO" sz="2600" dirty="0" err="1"/>
              <a:t>small</a:t>
            </a:r>
            <a:r>
              <a:rPr lang="nb-NO" sz="2600" dirty="0"/>
              <a:t> </a:t>
            </a:r>
            <a:r>
              <a:rPr lang="nb-NO" sz="2600" dirty="0" err="1"/>
              <a:t>differences</a:t>
            </a:r>
            <a:r>
              <a:rPr lang="nb-NO" sz="2600" dirty="0"/>
              <a:t> </a:t>
            </a:r>
            <a:r>
              <a:rPr lang="nb-NO" sz="2600" dirty="0" err="1"/>
              <a:t>between</a:t>
            </a:r>
            <a:r>
              <a:rPr lang="nb-NO" sz="2600" dirty="0"/>
              <a:t> </a:t>
            </a:r>
            <a:r>
              <a:rPr lang="nb-NO" sz="2600" dirty="0" err="1"/>
              <a:t>countries</a:t>
            </a:r>
            <a:r>
              <a:rPr lang="nb-NO" sz="2600" dirty="0"/>
              <a:t> </a:t>
            </a:r>
            <a:r>
              <a:rPr lang="nb-NO" sz="2600" dirty="0" err="1"/>
              <a:t>on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variables in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study</a:t>
            </a:r>
            <a:endParaRPr lang="nb-NO" sz="2600" dirty="0"/>
          </a:p>
          <a:p>
            <a:pPr marL="0" indent="0">
              <a:buNone/>
            </a:pPr>
            <a:endParaRPr lang="nb-NO" sz="2600" dirty="0"/>
          </a:p>
          <a:p>
            <a:r>
              <a:rPr lang="nb-NO" sz="2600" dirty="0"/>
              <a:t>On front </a:t>
            </a:r>
            <a:r>
              <a:rPr lang="nb-NO" sz="2600" dirty="0" err="1"/>
              <a:t>of</a:t>
            </a:r>
            <a:r>
              <a:rPr lang="nb-NO" sz="2600" dirty="0"/>
              <a:t> </a:t>
            </a:r>
            <a:r>
              <a:rPr lang="nb-NO" sz="2600" dirty="0" err="1"/>
              <a:t>pack</a:t>
            </a:r>
            <a:r>
              <a:rPr lang="nb-NO" sz="2600" dirty="0"/>
              <a:t> </a:t>
            </a:r>
            <a:r>
              <a:rPr lang="nb-NO" sz="2600" dirty="0" err="1"/>
              <a:t>label</a:t>
            </a:r>
            <a:r>
              <a:rPr lang="nb-NO" sz="2600" dirty="0"/>
              <a:t> </a:t>
            </a:r>
            <a:r>
              <a:rPr lang="nb-NO" sz="2600" dirty="0" err="1"/>
              <a:t>criteria</a:t>
            </a:r>
            <a:r>
              <a:rPr lang="nb-NO" sz="2600" dirty="0"/>
              <a:t>, most </a:t>
            </a:r>
            <a:r>
              <a:rPr lang="nb-NO" sz="2600" dirty="0" err="1"/>
              <a:t>recipe</a:t>
            </a:r>
            <a:r>
              <a:rPr lang="nb-NO" sz="2600" dirty="0"/>
              <a:t> could be </a:t>
            </a:r>
            <a:r>
              <a:rPr lang="nb-NO" sz="2600" dirty="0" err="1"/>
              <a:t>eaten</a:t>
            </a:r>
            <a:r>
              <a:rPr lang="nb-NO" sz="2600" dirty="0"/>
              <a:t> </a:t>
            </a:r>
            <a:r>
              <a:rPr lang="nb-NO" sz="2600" dirty="0" err="1"/>
              <a:t>often</a:t>
            </a:r>
            <a:r>
              <a:rPr lang="nb-NO" sz="2600" dirty="0"/>
              <a:t> as part </a:t>
            </a:r>
            <a:r>
              <a:rPr lang="nb-NO" sz="2600" dirty="0" err="1"/>
              <a:t>of</a:t>
            </a:r>
            <a:r>
              <a:rPr lang="nb-NO" sz="2600" dirty="0"/>
              <a:t> a </a:t>
            </a:r>
            <a:r>
              <a:rPr lang="nb-NO" sz="2600" dirty="0" err="1"/>
              <a:t>healthy</a:t>
            </a:r>
            <a:r>
              <a:rPr lang="nb-NO" sz="2600" dirty="0"/>
              <a:t> diet</a:t>
            </a:r>
          </a:p>
          <a:p>
            <a:pPr lvl="1"/>
            <a:r>
              <a:rPr lang="nb-NO" sz="2200" dirty="0"/>
              <a:t>Different </a:t>
            </a:r>
            <a:r>
              <a:rPr lang="nb-NO" sz="2200" dirty="0" err="1"/>
              <a:t>than</a:t>
            </a:r>
            <a:r>
              <a:rPr lang="nb-NO" sz="2200" dirty="0"/>
              <a:t> </a:t>
            </a:r>
            <a:r>
              <a:rPr lang="nb-NO" sz="2200" dirty="0" err="1"/>
              <a:t>previous</a:t>
            </a:r>
            <a:r>
              <a:rPr lang="nb-NO" sz="2200" dirty="0"/>
              <a:t> studies </a:t>
            </a:r>
            <a:r>
              <a:rPr lang="nb-NO" sz="2200" dirty="0" err="1"/>
              <a:t>with</a:t>
            </a:r>
            <a:r>
              <a:rPr lang="nb-NO" sz="2200" dirty="0"/>
              <a:t> FSA multiple </a:t>
            </a:r>
            <a:r>
              <a:rPr lang="nb-NO" sz="2200" dirty="0" err="1"/>
              <a:t>traffic</a:t>
            </a:r>
            <a:r>
              <a:rPr lang="nb-NO" sz="2200" dirty="0"/>
              <a:t> </a:t>
            </a:r>
            <a:r>
              <a:rPr lang="nb-NO" sz="2200" dirty="0" err="1"/>
              <a:t>light</a:t>
            </a:r>
            <a:r>
              <a:rPr lang="nb-NO" sz="2200" dirty="0"/>
              <a:t> </a:t>
            </a:r>
            <a:r>
              <a:rPr lang="nb-NO" sz="2200" dirty="0" err="1"/>
              <a:t>criteria</a:t>
            </a:r>
            <a:endParaRPr lang="nb-NO" sz="2200" dirty="0"/>
          </a:p>
          <a:p>
            <a:pPr lvl="1"/>
            <a:r>
              <a:rPr lang="nb-NO" sz="2200" dirty="0" err="1"/>
              <a:t>Likely</a:t>
            </a:r>
            <a:r>
              <a:rPr lang="nb-NO" sz="2200" dirty="0"/>
              <a:t> due to different </a:t>
            </a:r>
            <a:r>
              <a:rPr lang="nb-NO" sz="2200" dirty="0" err="1"/>
              <a:t>interpretation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criteria</a:t>
            </a:r>
            <a:r>
              <a:rPr lang="nb-NO" sz="2200" dirty="0"/>
              <a:t> and different multiple </a:t>
            </a:r>
            <a:r>
              <a:rPr lang="nb-NO" sz="2200" dirty="0" err="1"/>
              <a:t>traffic</a:t>
            </a:r>
            <a:r>
              <a:rPr lang="nb-NO" sz="2200" dirty="0"/>
              <a:t> </a:t>
            </a:r>
            <a:r>
              <a:rPr lang="nb-NO" sz="2200" dirty="0" err="1"/>
              <a:t>light</a:t>
            </a:r>
            <a:r>
              <a:rPr lang="nb-NO" sz="2200" dirty="0"/>
              <a:t> systems used</a:t>
            </a:r>
          </a:p>
          <a:p>
            <a:pPr lvl="1"/>
            <a:r>
              <a:rPr lang="nb-NO" sz="2200" dirty="0"/>
              <a:t>No </a:t>
            </a:r>
            <a:r>
              <a:rPr lang="nb-NO" sz="2200" dirty="0" err="1"/>
              <a:t>previous</a:t>
            </a:r>
            <a:r>
              <a:rPr lang="nb-NO" sz="2200" dirty="0"/>
              <a:t> </a:t>
            </a:r>
            <a:r>
              <a:rPr lang="nb-NO" sz="2200" dirty="0" err="1"/>
              <a:t>study</a:t>
            </a:r>
            <a:r>
              <a:rPr lang="nb-NO" sz="2200" dirty="0"/>
              <a:t> have used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Nutriscore</a:t>
            </a:r>
            <a:r>
              <a:rPr lang="nb-NO" sz="2200" dirty="0"/>
              <a:t> to </a:t>
            </a:r>
            <a:r>
              <a:rPr lang="nb-NO" sz="2200" dirty="0" err="1"/>
              <a:t>classify</a:t>
            </a:r>
            <a:r>
              <a:rPr lang="nb-NO" sz="2200" dirty="0"/>
              <a:t>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healthiness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recipes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636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8"/>
    </mc:Choice>
    <mc:Fallback xmlns="">
      <p:transition spd="slow" advTm="759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FA0E97-782C-46B7-BF11-DDE2A21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CA93838-3DB6-455B-BEFC-2C2D6FE52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600" dirty="0" err="1"/>
              <a:t>There</a:t>
            </a:r>
            <a:r>
              <a:rPr lang="nb-NO" sz="2600" dirty="0"/>
              <a:t> </a:t>
            </a:r>
            <a:r>
              <a:rPr lang="nb-NO" sz="2600" dirty="0" err="1"/>
              <a:t>were</a:t>
            </a:r>
            <a:r>
              <a:rPr lang="nb-NO" sz="2600" dirty="0"/>
              <a:t> </a:t>
            </a:r>
            <a:r>
              <a:rPr lang="nb-NO" sz="2600" dirty="0" err="1"/>
              <a:t>only</a:t>
            </a:r>
            <a:r>
              <a:rPr lang="nb-NO" sz="2600" dirty="0"/>
              <a:t> </a:t>
            </a:r>
            <a:r>
              <a:rPr lang="nb-NO" sz="2600" dirty="0" err="1"/>
              <a:t>small</a:t>
            </a:r>
            <a:r>
              <a:rPr lang="nb-NO" sz="2600" dirty="0"/>
              <a:t> </a:t>
            </a:r>
            <a:r>
              <a:rPr lang="nb-NO" sz="2600" dirty="0" err="1"/>
              <a:t>differences</a:t>
            </a:r>
            <a:r>
              <a:rPr lang="nb-NO" sz="2600" dirty="0"/>
              <a:t> </a:t>
            </a:r>
            <a:r>
              <a:rPr lang="nb-NO" sz="2600" dirty="0" err="1"/>
              <a:t>between</a:t>
            </a:r>
            <a:r>
              <a:rPr lang="nb-NO" sz="2600" dirty="0"/>
              <a:t> </a:t>
            </a:r>
            <a:r>
              <a:rPr lang="nb-NO" sz="2600" dirty="0" err="1"/>
              <a:t>countries</a:t>
            </a:r>
            <a:r>
              <a:rPr lang="nb-NO" sz="2600" dirty="0"/>
              <a:t> </a:t>
            </a:r>
            <a:r>
              <a:rPr lang="nb-NO" sz="2600" dirty="0" err="1"/>
              <a:t>on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variables in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study</a:t>
            </a:r>
            <a:endParaRPr lang="nb-NO" sz="2600" dirty="0"/>
          </a:p>
          <a:p>
            <a:pPr lvl="1"/>
            <a:r>
              <a:rPr lang="nb-NO" sz="2200" dirty="0" err="1">
                <a:solidFill>
                  <a:srgbClr val="FF0000"/>
                </a:solidFill>
              </a:rPr>
              <a:t>Any</a:t>
            </a:r>
            <a:r>
              <a:rPr lang="nb-NO" sz="2200" dirty="0">
                <a:solidFill>
                  <a:srgbClr val="FF0000"/>
                </a:solidFill>
              </a:rPr>
              <a:t> relevant </a:t>
            </a:r>
            <a:r>
              <a:rPr lang="nb-NO" sz="2200" dirty="0" err="1">
                <a:solidFill>
                  <a:srgbClr val="FF0000"/>
                </a:solidFill>
              </a:rPr>
              <a:t>thresholds</a:t>
            </a:r>
            <a:r>
              <a:rPr lang="nb-NO" sz="2200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endParaRPr lang="nb-NO" sz="2600" dirty="0"/>
          </a:p>
          <a:p>
            <a:r>
              <a:rPr lang="nb-NO" sz="2600" dirty="0"/>
              <a:t>US </a:t>
            </a:r>
            <a:r>
              <a:rPr lang="nb-NO" sz="2600" dirty="0" err="1"/>
              <a:t>recipes</a:t>
            </a:r>
            <a:r>
              <a:rPr lang="nb-NO" sz="2600" dirty="0"/>
              <a:t> </a:t>
            </a:r>
            <a:r>
              <a:rPr lang="nb-NO" sz="2600" dirty="0" err="1"/>
              <a:t>were</a:t>
            </a:r>
            <a:r>
              <a:rPr lang="nb-NO" sz="2600" dirty="0"/>
              <a:t> </a:t>
            </a:r>
            <a:r>
              <a:rPr lang="nb-NO" sz="2600" dirty="0" err="1"/>
              <a:t>significantly</a:t>
            </a:r>
            <a:r>
              <a:rPr lang="nb-NO" sz="2600" dirty="0"/>
              <a:t> </a:t>
            </a:r>
            <a:r>
              <a:rPr lang="nb-NO" sz="2600" dirty="0" err="1"/>
              <a:t>higher</a:t>
            </a:r>
            <a:r>
              <a:rPr lang="nb-NO" sz="2600" dirty="0"/>
              <a:t> in CO2 </a:t>
            </a:r>
            <a:r>
              <a:rPr lang="nb-NO" sz="2600" dirty="0" err="1"/>
              <a:t>emissions</a:t>
            </a:r>
            <a:r>
              <a:rPr lang="nb-NO" sz="2600" dirty="0"/>
              <a:t> and landuse, </a:t>
            </a:r>
            <a:r>
              <a:rPr lang="nb-NO" sz="2600" dirty="0" err="1"/>
              <a:t>although</a:t>
            </a:r>
            <a:r>
              <a:rPr lang="nb-NO" sz="2600" dirty="0"/>
              <a:t> in </a:t>
            </a:r>
            <a:r>
              <a:rPr lang="nb-NO" sz="2600" dirty="0" err="1"/>
              <a:t>absolute</a:t>
            </a:r>
            <a:r>
              <a:rPr lang="nb-NO" sz="2600" dirty="0"/>
              <a:t> </a:t>
            </a:r>
            <a:r>
              <a:rPr lang="nb-NO" sz="2600" dirty="0" err="1"/>
              <a:t>numbers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difference</a:t>
            </a:r>
            <a:r>
              <a:rPr lang="nb-NO" sz="2600" dirty="0"/>
              <a:t> </a:t>
            </a:r>
            <a:r>
              <a:rPr lang="nb-NO" sz="2600" dirty="0" err="1"/>
              <a:t>was</a:t>
            </a:r>
            <a:r>
              <a:rPr lang="nb-NO" sz="2600" dirty="0"/>
              <a:t> </a:t>
            </a:r>
            <a:r>
              <a:rPr lang="nb-NO" sz="2600" dirty="0" err="1"/>
              <a:t>small</a:t>
            </a:r>
            <a:endParaRPr lang="nb-NO" sz="2600" dirty="0"/>
          </a:p>
          <a:p>
            <a:pPr lvl="1"/>
            <a:r>
              <a:rPr lang="nb-NO" sz="2200" dirty="0" err="1"/>
              <a:t>Likely</a:t>
            </a:r>
            <a:r>
              <a:rPr lang="nb-NO" sz="2200" dirty="0"/>
              <a:t> due to more red </a:t>
            </a:r>
            <a:r>
              <a:rPr lang="nb-NO" sz="2200" dirty="0" err="1"/>
              <a:t>meat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233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"/>
    </mc:Choice>
    <mc:Fallback xmlns="">
      <p:transition spd="slow" advTm="2407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DF4660-40D1-43F7-8AC3-16A98FCA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dietary guidelines and 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E9739C-DE6C-4756-939F-4E08DFB8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Dietary guidelines and 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same</a:t>
            </a:r>
          </a:p>
          <a:p>
            <a:pPr lvl="1"/>
            <a:r>
              <a:rPr lang="nb-NO" dirty="0"/>
              <a:t>Dietary guidelines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meant</a:t>
            </a:r>
            <a:r>
              <a:rPr lang="nb-NO" dirty="0"/>
              <a:t> to be used for single </a:t>
            </a:r>
            <a:r>
              <a:rPr lang="nb-NO" dirty="0" err="1"/>
              <a:t>meals</a:t>
            </a:r>
            <a:endParaRPr lang="nb-NO" dirty="0"/>
          </a:p>
          <a:p>
            <a:pPr lvl="1"/>
            <a:r>
              <a:rPr lang="nb-NO" dirty="0"/>
              <a:t>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meant</a:t>
            </a:r>
            <a:r>
              <a:rPr lang="nb-NO" dirty="0"/>
              <a:t> to </a:t>
            </a:r>
            <a:r>
              <a:rPr lang="nb-NO" dirty="0" err="1"/>
              <a:t>classify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comply</a:t>
            </a:r>
            <a:r>
              <a:rPr lang="nb-NO" dirty="0"/>
              <a:t> </a:t>
            </a:r>
            <a:r>
              <a:rPr lang="nb-NO" dirty="0" err="1"/>
              <a:t>completely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dietary guidelines,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consumer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healthier</a:t>
            </a:r>
            <a:r>
              <a:rPr lang="nb-NO" dirty="0"/>
              <a:t> </a:t>
            </a:r>
            <a:r>
              <a:rPr lang="nb-NO" dirty="0" err="1"/>
              <a:t>choices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667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"/>
    </mc:Choice>
    <mc:Fallback xmlns="">
      <p:transition spd="slow" advTm="190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71D3EA-61F8-497B-AF5E-FF6B84A9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Correlation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&amp;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CFE7D3-0040-44CD-8FCA-AFBBE307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indicators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Guidelines more </a:t>
            </a:r>
            <a:r>
              <a:rPr lang="nb-NO" dirty="0" err="1"/>
              <a:t>than</a:t>
            </a:r>
            <a:r>
              <a:rPr lang="nb-NO" dirty="0"/>
              <a:t> 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  <a:p>
            <a:pPr marL="457200" lvl="1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29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"/>
    </mc:Choice>
    <mc:Fallback xmlns="">
      <p:transition spd="slow" advTm="35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71D3EA-61F8-497B-AF5E-FF6B84A9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Correlation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&amp;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CFE7D3-0040-44CD-8FCA-AFBBE307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indicators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Guidelines more </a:t>
            </a:r>
            <a:r>
              <a:rPr lang="nb-NO" dirty="0" err="1"/>
              <a:t>than</a:t>
            </a:r>
            <a:r>
              <a:rPr lang="nb-NO" dirty="0"/>
              <a:t> 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Guidelines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for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carbohydrate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,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penalizing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protein </a:t>
            </a:r>
            <a:r>
              <a:rPr lang="nb-NO" dirty="0" err="1"/>
              <a:t>content</a:t>
            </a:r>
            <a:endParaRPr lang="nb-NO" dirty="0"/>
          </a:p>
          <a:p>
            <a:pPr lvl="1"/>
            <a:r>
              <a:rPr lang="nb-NO" dirty="0"/>
              <a:t>Promotes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as </a:t>
            </a:r>
            <a:r>
              <a:rPr lang="nb-NO" dirty="0" err="1"/>
              <a:t>starchy</a:t>
            </a:r>
            <a:r>
              <a:rPr lang="nb-NO" dirty="0"/>
              <a:t> staples, </a:t>
            </a:r>
            <a:r>
              <a:rPr lang="nb-NO" dirty="0" err="1"/>
              <a:t>vegetables</a:t>
            </a:r>
            <a:r>
              <a:rPr lang="nb-NO" dirty="0"/>
              <a:t>, </a:t>
            </a:r>
            <a:r>
              <a:rPr lang="nb-NO" dirty="0" err="1"/>
              <a:t>fruit</a:t>
            </a:r>
            <a:endParaRPr lang="nb-NO" dirty="0"/>
          </a:p>
          <a:p>
            <a:pPr lvl="1"/>
            <a:r>
              <a:rPr lang="nb-NO" dirty="0" err="1"/>
              <a:t>Penalizes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amount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animal </a:t>
            </a:r>
            <a:r>
              <a:rPr lang="nb-NO" dirty="0" err="1"/>
              <a:t>sourced</a:t>
            </a:r>
            <a:r>
              <a:rPr lang="nb-NO" dirty="0"/>
              <a:t> </a:t>
            </a:r>
            <a:r>
              <a:rPr lang="nb-NO" dirty="0" err="1"/>
              <a:t>foods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190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41"/>
    </mc:Choice>
    <mc:Fallback xmlns="">
      <p:transition spd="slow" advTm="5554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71D3EA-61F8-497B-AF5E-FF6B84A9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Correlation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&amp;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CFE7D3-0040-44CD-8FCA-AFBBE307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indicators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Guidelines more </a:t>
            </a:r>
            <a:r>
              <a:rPr lang="nb-NO" dirty="0" err="1"/>
              <a:t>than</a:t>
            </a:r>
            <a:r>
              <a:rPr lang="nb-NO" dirty="0"/>
              <a:t> 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Front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labels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not </a:t>
            </a:r>
            <a:r>
              <a:rPr lang="nb-NO" dirty="0" err="1"/>
              <a:t>penalize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protein </a:t>
            </a:r>
            <a:r>
              <a:rPr lang="nb-NO" dirty="0" err="1"/>
              <a:t>content</a:t>
            </a:r>
            <a:r>
              <a:rPr lang="nb-NO" dirty="0"/>
              <a:t>, or </a:t>
            </a:r>
            <a:r>
              <a:rPr lang="nb-NO" dirty="0" err="1"/>
              <a:t>promote</a:t>
            </a:r>
            <a:r>
              <a:rPr lang="nb-NO" dirty="0"/>
              <a:t> a </a:t>
            </a:r>
            <a:r>
              <a:rPr lang="nb-NO" dirty="0" err="1"/>
              <a:t>high</a:t>
            </a:r>
            <a:r>
              <a:rPr lang="nb-NO" dirty="0"/>
              <a:t> intake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starchy</a:t>
            </a:r>
            <a:r>
              <a:rPr lang="nb-NO" dirty="0"/>
              <a:t> staples</a:t>
            </a:r>
          </a:p>
          <a:p>
            <a:pPr lvl="1"/>
            <a:r>
              <a:rPr lang="nb-NO" dirty="0" err="1"/>
              <a:t>Nutriscore</a:t>
            </a:r>
            <a:r>
              <a:rPr lang="nb-NO" dirty="0"/>
              <a:t> </a:t>
            </a:r>
            <a:r>
              <a:rPr lang="nb-NO" dirty="0" err="1"/>
              <a:t>rewards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protein </a:t>
            </a:r>
            <a:r>
              <a:rPr lang="nb-NO" dirty="0" err="1"/>
              <a:t>recipes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dietary fibre and </a:t>
            </a:r>
            <a:r>
              <a:rPr lang="nb-NO" dirty="0" err="1"/>
              <a:t>amounts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vegetables</a:t>
            </a:r>
            <a:r>
              <a:rPr lang="nb-NO" dirty="0"/>
              <a:t>, </a:t>
            </a:r>
            <a:r>
              <a:rPr lang="nb-NO" dirty="0" err="1"/>
              <a:t>fruits</a:t>
            </a:r>
            <a:r>
              <a:rPr lang="nb-NO" dirty="0"/>
              <a:t>, </a:t>
            </a:r>
            <a:r>
              <a:rPr lang="nb-NO" dirty="0" err="1"/>
              <a:t>legumes</a:t>
            </a:r>
            <a:r>
              <a:rPr lang="nb-NO" dirty="0"/>
              <a:t>, nuts and </a:t>
            </a:r>
            <a:r>
              <a:rPr lang="nb-NO" dirty="0" err="1"/>
              <a:t>healthy</a:t>
            </a:r>
            <a:r>
              <a:rPr lang="nb-NO" dirty="0"/>
              <a:t> </a:t>
            </a:r>
            <a:r>
              <a:rPr lang="nb-NO" dirty="0" err="1"/>
              <a:t>oils</a:t>
            </a:r>
            <a:endParaRPr lang="nb-NO" dirty="0"/>
          </a:p>
          <a:p>
            <a:pPr lvl="1"/>
            <a:r>
              <a:rPr lang="nb-NO" dirty="0"/>
              <a:t>Promotes </a:t>
            </a:r>
            <a:r>
              <a:rPr lang="nb-NO" dirty="0" err="1"/>
              <a:t>healthier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, animal </a:t>
            </a:r>
            <a:r>
              <a:rPr lang="nb-NO" dirty="0" err="1"/>
              <a:t>sourced</a:t>
            </a:r>
            <a:r>
              <a:rPr lang="nb-NO" dirty="0"/>
              <a:t> protein </a:t>
            </a:r>
            <a:r>
              <a:rPr lang="nb-NO" dirty="0" err="1"/>
              <a:t>low</a:t>
            </a:r>
            <a:r>
              <a:rPr lang="nb-NO" dirty="0"/>
              <a:t> in saturated fat and plant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in fibre</a:t>
            </a:r>
          </a:p>
          <a:p>
            <a:pPr lvl="2"/>
            <a:r>
              <a:rPr lang="nb-NO" dirty="0"/>
              <a:t>Animal </a:t>
            </a:r>
            <a:r>
              <a:rPr lang="nb-NO" dirty="0" err="1"/>
              <a:t>sourced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still have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, not all </a:t>
            </a:r>
            <a:r>
              <a:rPr lang="nb-NO" dirty="0" err="1"/>
              <a:t>low-environmental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carbohydrate</a:t>
            </a:r>
            <a:r>
              <a:rPr lang="nb-NO" dirty="0"/>
              <a:t> </a:t>
            </a:r>
            <a:r>
              <a:rPr lang="nb-NO" dirty="0" err="1"/>
              <a:t>rich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in fibre</a:t>
            </a:r>
          </a:p>
          <a:p>
            <a:pPr lvl="1"/>
            <a:r>
              <a:rPr lang="nb-NO" dirty="0"/>
              <a:t>Multiple </a:t>
            </a:r>
            <a:r>
              <a:rPr lang="nb-NO" dirty="0" err="1"/>
              <a:t>traffic</a:t>
            </a:r>
            <a:r>
              <a:rPr lang="nb-NO" dirty="0"/>
              <a:t> </a:t>
            </a:r>
            <a:r>
              <a:rPr lang="nb-NO" dirty="0" err="1"/>
              <a:t>light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penalizes</a:t>
            </a:r>
            <a:r>
              <a:rPr lang="nb-NO" dirty="0"/>
              <a:t> saturated fat </a:t>
            </a:r>
            <a:r>
              <a:rPr lang="nb-NO" dirty="0" err="1"/>
              <a:t>content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679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"/>
    </mc:Choice>
    <mc:Fallback xmlns="">
      <p:transition spd="slow" advTm="57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71D3EA-61F8-497B-AF5E-FF6B84A9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Correlation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&amp;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CFE7D3-0040-44CD-8FCA-AFBBE307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Nutrients </a:t>
            </a:r>
            <a:r>
              <a:rPr lang="nb-NO" dirty="0" err="1"/>
              <a:t>predominantly</a:t>
            </a:r>
            <a:r>
              <a:rPr lang="nb-NO" dirty="0"/>
              <a:t>/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in animal </a:t>
            </a:r>
            <a:r>
              <a:rPr lang="nb-NO" dirty="0" err="1"/>
              <a:t>sourced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positively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Retinol, vitamin B12, </a:t>
            </a:r>
            <a:r>
              <a:rPr lang="nb-NO" dirty="0" err="1"/>
              <a:t>iron</a:t>
            </a:r>
            <a:r>
              <a:rPr lang="nb-NO" dirty="0"/>
              <a:t>, </a:t>
            </a:r>
            <a:r>
              <a:rPr lang="nb-NO" dirty="0" err="1"/>
              <a:t>zinc</a:t>
            </a:r>
            <a:r>
              <a:rPr lang="nb-NO" dirty="0"/>
              <a:t>, saturated fat</a:t>
            </a:r>
          </a:p>
          <a:p>
            <a:r>
              <a:rPr lang="nb-NO" dirty="0"/>
              <a:t>Nutrients </a:t>
            </a:r>
            <a:r>
              <a:rPr lang="nb-NO" dirty="0" err="1"/>
              <a:t>predominantly</a:t>
            </a:r>
            <a:r>
              <a:rPr lang="nb-NO" dirty="0"/>
              <a:t>/</a:t>
            </a:r>
            <a:r>
              <a:rPr lang="nb-NO" dirty="0" err="1"/>
              <a:t>exclusively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in plant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Carbohydrates, fibre, vitamin C, </a:t>
            </a:r>
            <a:r>
              <a:rPr lang="nb-NO" dirty="0" err="1"/>
              <a:t>folate</a:t>
            </a:r>
            <a:endParaRPr lang="nb-NO" dirty="0"/>
          </a:p>
          <a:p>
            <a:pPr lvl="1"/>
            <a:r>
              <a:rPr lang="nb-NO" dirty="0" err="1"/>
              <a:t>Sugar</a:t>
            </a:r>
            <a:r>
              <a:rPr lang="nb-NO" dirty="0"/>
              <a:t> </a:t>
            </a:r>
            <a:r>
              <a:rPr lang="nb-NO" dirty="0" err="1"/>
              <a:t>stood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and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positively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2"/>
            <a:r>
              <a:rPr lang="nb-NO" dirty="0" err="1"/>
              <a:t>Likely</a:t>
            </a:r>
            <a:r>
              <a:rPr lang="nb-NO" dirty="0"/>
              <a:t> an </a:t>
            </a:r>
            <a:r>
              <a:rPr lang="nb-NO" dirty="0" err="1"/>
              <a:t>artefact</a:t>
            </a:r>
            <a:r>
              <a:rPr lang="nb-NO" dirty="0"/>
              <a:t> due to </a:t>
            </a:r>
            <a:r>
              <a:rPr lang="nb-NO" dirty="0" err="1"/>
              <a:t>sugar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used in </a:t>
            </a:r>
            <a:r>
              <a:rPr lang="nb-NO" dirty="0" err="1"/>
              <a:t>sauces</a:t>
            </a:r>
            <a:r>
              <a:rPr lang="nb-NO" dirty="0"/>
              <a:t> and marinades in </a:t>
            </a:r>
            <a:r>
              <a:rPr lang="nb-NO" dirty="0" err="1"/>
              <a:t>meat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  <a:p>
            <a:pPr lvl="2"/>
            <a:endParaRPr lang="nb-NO" dirty="0"/>
          </a:p>
          <a:p>
            <a:r>
              <a:rPr lang="nb-NO" dirty="0"/>
              <a:t>Important to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micronutrients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designing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</a:t>
            </a:r>
            <a:r>
              <a:rPr lang="nb-NO" dirty="0" err="1"/>
              <a:t>diets</a:t>
            </a:r>
            <a:r>
              <a:rPr lang="nb-NO" dirty="0"/>
              <a:t>!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Micronutrient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deficiencies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are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common</a:t>
            </a:r>
            <a:r>
              <a:rPr lang="nb-NO" dirty="0">
                <a:solidFill>
                  <a:srgbClr val="FF0000"/>
                </a:solidFill>
              </a:rPr>
              <a:t>, not </a:t>
            </a:r>
            <a:r>
              <a:rPr lang="nb-NO" dirty="0" err="1">
                <a:solidFill>
                  <a:srgbClr val="FF0000"/>
                </a:solidFill>
              </a:rPr>
              <a:t>only</a:t>
            </a:r>
            <a:r>
              <a:rPr lang="nb-NO" dirty="0">
                <a:solidFill>
                  <a:srgbClr val="FF0000"/>
                </a:solidFill>
              </a:rPr>
              <a:t> in </a:t>
            </a:r>
            <a:r>
              <a:rPr lang="nb-NO" dirty="0" err="1">
                <a:solidFill>
                  <a:srgbClr val="FF0000"/>
                </a:solidFill>
              </a:rPr>
              <a:t>low</a:t>
            </a:r>
            <a:r>
              <a:rPr lang="nb-NO" dirty="0">
                <a:solidFill>
                  <a:srgbClr val="FF0000"/>
                </a:solidFill>
              </a:rPr>
              <a:t>- </a:t>
            </a:r>
            <a:r>
              <a:rPr lang="nb-NO" dirty="0" err="1">
                <a:solidFill>
                  <a:srgbClr val="FF0000"/>
                </a:solidFill>
              </a:rPr>
              <a:t>middle-income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err="1">
                <a:solidFill>
                  <a:srgbClr val="FF0000"/>
                </a:solidFill>
              </a:rPr>
              <a:t>countries</a:t>
            </a:r>
            <a:endParaRPr lang="nb-NO" dirty="0">
              <a:solidFill>
                <a:srgbClr val="FF0000"/>
              </a:solidFill>
            </a:endParaRP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1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"/>
    </mc:Choice>
    <mc:Fallback xmlns="">
      <p:transition spd="slow" advTm="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375D9E9-7491-44D5-8476-76A5E4FE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Sustainable diets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2376330-9A38-4977-8EAA-5FD6D6306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FAO and WHO have defined four domains of a sustainable diet:</a:t>
            </a:r>
          </a:p>
          <a:p>
            <a:pPr lvl="1"/>
            <a:r>
              <a:rPr lang="en-US" dirty="0"/>
              <a:t>Contribute to the healthiness and wellbeing of the individual</a:t>
            </a:r>
          </a:p>
          <a:p>
            <a:pPr lvl="1"/>
            <a:r>
              <a:rPr lang="en-US" dirty="0"/>
              <a:t>Has a low environmental impact</a:t>
            </a:r>
          </a:p>
          <a:p>
            <a:pPr lvl="1"/>
            <a:r>
              <a:rPr lang="en-US" dirty="0"/>
              <a:t>Is accessible, affordable, safe and equable</a:t>
            </a:r>
          </a:p>
          <a:p>
            <a:pPr lvl="1"/>
            <a:r>
              <a:rPr lang="en-US" dirty="0"/>
              <a:t>Is culturally acceptable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42A735F2-CB85-47B7-BD19-038F6363A3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94" y="640080"/>
            <a:ext cx="380687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9"/>
    </mc:Choice>
    <mc:Fallback xmlns="">
      <p:transition spd="slow" advTm="3382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B7FCAA-9B1D-4821-B7B1-71F764BE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Adherence</a:t>
            </a:r>
            <a:r>
              <a:rPr lang="nb-NO" dirty="0"/>
              <a:t> to </a:t>
            </a:r>
            <a:r>
              <a:rPr lang="nb-NO" dirty="0" err="1"/>
              <a:t>other</a:t>
            </a:r>
            <a:r>
              <a:rPr lang="nb-NO" dirty="0"/>
              <a:t> guideline </a:t>
            </a:r>
            <a:r>
              <a:rPr lang="nb-NO" dirty="0" err="1"/>
              <a:t>recommendations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ED5DCE-3BEE-4B2C-B9D5-A561BFDD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used fish as a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protein</a:t>
            </a:r>
          </a:p>
          <a:p>
            <a:pPr lvl="1"/>
            <a:r>
              <a:rPr lang="nb-NO" dirty="0" err="1"/>
              <a:t>Unfortunate</a:t>
            </a:r>
            <a:r>
              <a:rPr lang="nb-NO" dirty="0"/>
              <a:t> as fish is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nutrients</a:t>
            </a:r>
            <a:r>
              <a:rPr lang="nb-NO" dirty="0"/>
              <a:t>, and dietary guidelines from Norway and </a:t>
            </a:r>
            <a:r>
              <a:rPr lang="nb-NO" dirty="0" err="1"/>
              <a:t>the</a:t>
            </a:r>
            <a:r>
              <a:rPr lang="nb-NO" dirty="0"/>
              <a:t> UK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criteria</a:t>
            </a:r>
            <a:r>
              <a:rPr lang="nb-NO" dirty="0"/>
              <a:t> for fish intake</a:t>
            </a:r>
          </a:p>
          <a:p>
            <a:pPr lvl="1"/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included</a:t>
            </a:r>
            <a:r>
              <a:rPr lang="nb-NO" dirty="0"/>
              <a:t>, Norway </a:t>
            </a:r>
            <a:r>
              <a:rPr lang="nb-NO" dirty="0" err="1"/>
              <a:t>had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reommendation</a:t>
            </a:r>
            <a:r>
              <a:rPr lang="nb-NO" dirty="0"/>
              <a:t> for fish intake in </a:t>
            </a:r>
            <a:r>
              <a:rPr lang="nb-NO" dirty="0" err="1"/>
              <a:t>their</a:t>
            </a:r>
            <a:r>
              <a:rPr lang="nb-NO" dirty="0"/>
              <a:t> dietary guidelines, US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lowest</a:t>
            </a:r>
            <a:endParaRPr lang="nb-NO" dirty="0"/>
          </a:p>
          <a:p>
            <a:pPr lvl="2"/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reflected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  <a:p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vegan or </a:t>
            </a:r>
            <a:r>
              <a:rPr lang="nb-NO" dirty="0" err="1"/>
              <a:t>vegetarian</a:t>
            </a:r>
            <a:endParaRPr lang="nb-NO" dirty="0"/>
          </a:p>
          <a:p>
            <a:pPr lvl="1"/>
            <a:r>
              <a:rPr lang="nb-NO" dirty="0"/>
              <a:t>All </a:t>
            </a:r>
            <a:r>
              <a:rPr lang="nb-NO" dirty="0" err="1"/>
              <a:t>countries</a:t>
            </a:r>
            <a:r>
              <a:rPr lang="nb-NO" dirty="0"/>
              <a:t>’ dietary guidelines </a:t>
            </a:r>
            <a:r>
              <a:rPr lang="nb-NO" dirty="0" err="1"/>
              <a:t>recommend</a:t>
            </a:r>
            <a:r>
              <a:rPr lang="nb-NO" dirty="0"/>
              <a:t> plant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foods</a:t>
            </a:r>
            <a:endParaRPr lang="nb-NO" dirty="0"/>
          </a:p>
          <a:p>
            <a:r>
              <a:rPr lang="nb-NO" dirty="0"/>
              <a:t>The most used protein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red </a:t>
            </a:r>
            <a:r>
              <a:rPr lang="nb-NO" dirty="0" err="1"/>
              <a:t>meat</a:t>
            </a:r>
            <a:endParaRPr lang="nb-NO" dirty="0"/>
          </a:p>
          <a:p>
            <a:pPr lvl="1"/>
            <a:r>
              <a:rPr lang="nb-NO" dirty="0"/>
              <a:t>Norway and </a:t>
            </a:r>
            <a:r>
              <a:rPr lang="nb-NO" dirty="0" err="1"/>
              <a:t>the</a:t>
            </a:r>
            <a:r>
              <a:rPr lang="nb-NO" dirty="0"/>
              <a:t> UK have </a:t>
            </a:r>
            <a:r>
              <a:rPr lang="nb-NO" dirty="0" err="1"/>
              <a:t>upper</a:t>
            </a:r>
            <a:r>
              <a:rPr lang="nb-NO" dirty="0"/>
              <a:t> limits for red </a:t>
            </a:r>
            <a:r>
              <a:rPr lang="nb-NO" dirty="0" err="1"/>
              <a:t>meat</a:t>
            </a:r>
            <a:r>
              <a:rPr lang="nb-NO" dirty="0"/>
              <a:t> intake in </a:t>
            </a:r>
            <a:r>
              <a:rPr lang="nb-NO" dirty="0" err="1"/>
              <a:t>their</a:t>
            </a:r>
            <a:r>
              <a:rPr lang="nb-NO" dirty="0"/>
              <a:t> dietary guidelines </a:t>
            </a:r>
          </a:p>
          <a:p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specified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grain</a:t>
            </a:r>
            <a:r>
              <a:rPr lang="nb-NO" dirty="0"/>
              <a:t> alternatives </a:t>
            </a:r>
            <a:r>
              <a:rPr lang="nb-NO" dirty="0" err="1"/>
              <a:t>should</a:t>
            </a:r>
            <a:r>
              <a:rPr lang="nb-NO" dirty="0"/>
              <a:t> be used for </a:t>
            </a:r>
            <a:r>
              <a:rPr lang="nb-NO" dirty="0" err="1"/>
              <a:t>grain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ingredients</a:t>
            </a:r>
            <a:endParaRPr lang="nb-NO" dirty="0"/>
          </a:p>
          <a:p>
            <a:pPr lvl="1"/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recommended</a:t>
            </a:r>
            <a:r>
              <a:rPr lang="nb-NO" dirty="0"/>
              <a:t> in all </a:t>
            </a:r>
            <a:r>
              <a:rPr lang="nb-NO" dirty="0" err="1"/>
              <a:t>countries</a:t>
            </a:r>
            <a:r>
              <a:rPr lang="nb-NO" dirty="0"/>
              <a:t>’ guidelines</a:t>
            </a:r>
          </a:p>
        </p:txBody>
      </p:sp>
    </p:spTree>
    <p:extLst>
      <p:ext uri="{BB962C8B-B14F-4D97-AF65-F5344CB8AC3E}">
        <p14:creationId xmlns:p14="http://schemas.microsoft.com/office/powerpoint/2010/main" val="36933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"/>
    </mc:Choice>
    <mc:Fallback xmlns="">
      <p:transition spd="slow" advTm="58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3BDCA4-8CC1-4DD6-B0C1-2BB5B58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Limitations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49A58FA-A2E1-415C-B4E9-610BD4878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missing</a:t>
            </a:r>
            <a:r>
              <a:rPr lang="nb-NO" dirty="0"/>
              <a:t> </a:t>
            </a:r>
            <a:r>
              <a:rPr lang="nb-NO" dirty="0" err="1"/>
              <a:t>ingredients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could </a:t>
            </a:r>
            <a:r>
              <a:rPr lang="nb-NO" dirty="0" err="1"/>
              <a:t>influence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analyses, or be </a:t>
            </a:r>
            <a:r>
              <a:rPr lang="nb-NO" dirty="0" err="1"/>
              <a:t>misclassified</a:t>
            </a:r>
            <a:endParaRPr lang="nb-NO" dirty="0"/>
          </a:p>
          <a:p>
            <a:pPr lvl="1"/>
            <a:r>
              <a:rPr lang="nb-NO" dirty="0" err="1"/>
              <a:t>Additional</a:t>
            </a:r>
            <a:r>
              <a:rPr lang="nb-NO" dirty="0"/>
              <a:t> </a:t>
            </a:r>
            <a:r>
              <a:rPr lang="nb-NO" dirty="0" err="1"/>
              <a:t>ingredients</a:t>
            </a:r>
            <a:r>
              <a:rPr lang="nb-NO" dirty="0"/>
              <a:t> could be </a:t>
            </a:r>
            <a:r>
              <a:rPr lang="nb-NO" dirty="0" err="1"/>
              <a:t>specified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description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«serve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potatoes</a:t>
            </a:r>
            <a:r>
              <a:rPr lang="nb-NO" dirty="0"/>
              <a:t>»</a:t>
            </a:r>
          </a:p>
          <a:p>
            <a:pPr lvl="1"/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collected</a:t>
            </a:r>
            <a:r>
              <a:rPr lang="nb-NO" dirty="0"/>
              <a:t> from websites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misclassified</a:t>
            </a:r>
            <a:r>
              <a:rPr lang="nb-NO" dirty="0"/>
              <a:t>, </a:t>
            </a:r>
            <a:r>
              <a:rPr lang="nb-NO" dirty="0" err="1"/>
              <a:t>f.ex</a:t>
            </a:r>
            <a:r>
              <a:rPr lang="nb-NO" dirty="0"/>
              <a:t>. a dessert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classified</a:t>
            </a:r>
            <a:r>
              <a:rPr lang="nb-NO" dirty="0"/>
              <a:t> as a </a:t>
            </a:r>
            <a:r>
              <a:rPr lang="nb-NO" dirty="0" err="1"/>
              <a:t>dinner</a:t>
            </a:r>
            <a:endParaRPr lang="nb-NO" dirty="0"/>
          </a:p>
          <a:p>
            <a:r>
              <a:rPr lang="nb-NO" dirty="0"/>
              <a:t>Not all </a:t>
            </a:r>
            <a:r>
              <a:rPr lang="nb-NO" dirty="0" err="1"/>
              <a:t>ingredients</a:t>
            </a:r>
            <a:r>
              <a:rPr lang="nb-NO" dirty="0"/>
              <a:t> in a </a:t>
            </a:r>
            <a:r>
              <a:rPr lang="nb-NO" dirty="0" err="1"/>
              <a:t>recipe</a:t>
            </a:r>
            <a:r>
              <a:rPr lang="nb-NO" dirty="0"/>
              <a:t> is for </a:t>
            </a:r>
            <a:r>
              <a:rPr lang="nb-NO" dirty="0" err="1"/>
              <a:t>eating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marinades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nutrient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from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ingredients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not be </a:t>
            </a:r>
            <a:r>
              <a:rPr lang="nb-NO" dirty="0" err="1"/>
              <a:t>counted</a:t>
            </a:r>
            <a:r>
              <a:rPr lang="nb-NO" dirty="0"/>
              <a:t> in full</a:t>
            </a:r>
          </a:p>
          <a:p>
            <a:pPr lvl="1"/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still </a:t>
            </a:r>
            <a:r>
              <a:rPr lang="nb-NO" dirty="0" err="1"/>
              <a:t>the</a:t>
            </a:r>
            <a:r>
              <a:rPr lang="nb-NO" dirty="0"/>
              <a:t> same</a:t>
            </a:r>
          </a:p>
          <a:p>
            <a:r>
              <a:rPr lang="nb-NO" dirty="0" err="1"/>
              <a:t>Portion</a:t>
            </a:r>
            <a:r>
              <a:rPr lang="nb-NO" dirty="0"/>
              <a:t> </a:t>
            </a:r>
            <a:r>
              <a:rPr lang="nb-NO" dirty="0" err="1"/>
              <a:t>sizes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have given </a:t>
            </a:r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more real </a:t>
            </a:r>
            <a:r>
              <a:rPr lang="nb-NO" dirty="0" err="1"/>
              <a:t>word</a:t>
            </a:r>
            <a:r>
              <a:rPr lang="nb-NO" dirty="0"/>
              <a:t> </a:t>
            </a:r>
            <a:r>
              <a:rPr lang="nb-NO" dirty="0" err="1"/>
              <a:t>relevance</a:t>
            </a:r>
            <a:endParaRPr lang="nb-NO" dirty="0"/>
          </a:p>
          <a:p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and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r>
              <a:rPr lang="nb-NO" dirty="0"/>
              <a:t> </a:t>
            </a:r>
            <a:r>
              <a:rPr lang="nb-NO" dirty="0" err="1"/>
              <a:t>assessed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four</a:t>
            </a:r>
            <a:r>
              <a:rPr lang="nb-NO" dirty="0"/>
              <a:t> </a:t>
            </a:r>
            <a:r>
              <a:rPr lang="nb-NO" dirty="0" err="1"/>
              <a:t>domains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</a:t>
            </a:r>
            <a:r>
              <a:rPr lang="nb-NO" dirty="0" err="1"/>
              <a:t>diets</a:t>
            </a:r>
            <a:endParaRPr lang="nb-NO" dirty="0"/>
          </a:p>
          <a:p>
            <a:pPr lvl="1"/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indicators</a:t>
            </a:r>
            <a:endParaRPr lang="nb-NO" dirty="0"/>
          </a:p>
          <a:p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looked</a:t>
            </a:r>
            <a:r>
              <a:rPr lang="nb-NO" dirty="0"/>
              <a:t> at </a:t>
            </a:r>
            <a:r>
              <a:rPr lang="nb-NO" dirty="0" err="1"/>
              <a:t>dinner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, </a:t>
            </a:r>
            <a:r>
              <a:rPr lang="nb-NO" dirty="0" err="1"/>
              <a:t>mealplans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have given a more relevant </a:t>
            </a:r>
            <a:r>
              <a:rPr lang="nb-NO" dirty="0" err="1"/>
              <a:t>assessment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and </a:t>
            </a:r>
            <a:r>
              <a:rPr lang="nb-NO" dirty="0" err="1"/>
              <a:t>nutritional</a:t>
            </a:r>
            <a:r>
              <a:rPr lang="nb-NO" dirty="0"/>
              <a:t> </a:t>
            </a:r>
            <a:r>
              <a:rPr lang="nb-NO" dirty="0" err="1"/>
              <a:t>adequacy</a:t>
            </a:r>
            <a:endParaRPr lang="nb-NO" dirty="0"/>
          </a:p>
          <a:p>
            <a:r>
              <a:rPr lang="nb-NO" dirty="0" err="1"/>
              <a:t>Recipes</a:t>
            </a:r>
            <a:r>
              <a:rPr lang="nb-NO" dirty="0"/>
              <a:t> and databases could </a:t>
            </a:r>
            <a:r>
              <a:rPr lang="nb-NO" dirty="0" err="1"/>
              <a:t>contain</a:t>
            </a:r>
            <a:r>
              <a:rPr lang="nb-NO" dirty="0"/>
              <a:t> </a:t>
            </a:r>
            <a:r>
              <a:rPr lang="nb-NO" dirty="0" err="1"/>
              <a:t>errors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62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"/>
    </mc:Choice>
    <mc:Fallback xmlns="">
      <p:transition spd="slow" advTm="88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CE2CE-92F8-4FFB-A44C-7823D7B8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Thesis</a:t>
            </a:r>
            <a:r>
              <a:rPr lang="nb-NO" dirty="0"/>
              <a:t> </a:t>
            </a:r>
            <a:r>
              <a:rPr lang="nb-NO" dirty="0" err="1"/>
              <a:t>aims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33B97C-EE82-4E9B-90C4-0A9B1FCC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RQ1: How well do recipes from Norway, the UK and the US comply with healthy dietary guideline principles?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RQ2: To what extent does a recipe’s healthiness and environmental impact depend on country of origin?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RQ3: To what extent does environmental impact correlate with healthiness?</a:t>
            </a:r>
          </a:p>
        </p:txBody>
      </p:sp>
    </p:spTree>
    <p:extLst>
      <p:ext uri="{BB962C8B-B14F-4D97-AF65-F5344CB8AC3E}">
        <p14:creationId xmlns:p14="http://schemas.microsoft.com/office/powerpoint/2010/main" val="97262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646568-0ED5-49A5-84BE-52F3E410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84EED-15A6-4B37-8E2D-2A0F8323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assessment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dinner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worse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dietary guidelines from WHO and NNR </a:t>
            </a:r>
            <a:r>
              <a:rPr lang="nb-NO" dirty="0" err="1"/>
              <a:t>compared</a:t>
            </a:r>
            <a:r>
              <a:rPr lang="nb-NO" dirty="0"/>
              <a:t> to front-</a:t>
            </a:r>
            <a:r>
              <a:rPr lang="nb-NO" dirty="0" err="1"/>
              <a:t>of</a:t>
            </a:r>
            <a:r>
              <a:rPr lang="nb-NO" dirty="0"/>
              <a:t>-</a:t>
            </a:r>
            <a:r>
              <a:rPr lang="nb-NO" dirty="0" err="1"/>
              <a:t>pack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</a:t>
            </a:r>
            <a:r>
              <a:rPr lang="nb-NO" dirty="0" err="1"/>
              <a:t>algorithms</a:t>
            </a:r>
            <a:endParaRPr lang="nb-NO" dirty="0"/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absolute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, </a:t>
            </a:r>
            <a:r>
              <a:rPr lang="nb-NO" dirty="0" err="1"/>
              <a:t>nutrient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and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UK, Norway and </a:t>
            </a:r>
            <a:r>
              <a:rPr lang="nb-NO" dirty="0" err="1"/>
              <a:t>the</a:t>
            </a:r>
            <a:r>
              <a:rPr lang="nb-NO" dirty="0"/>
              <a:t> US</a:t>
            </a:r>
          </a:p>
          <a:p>
            <a:r>
              <a:rPr lang="nb-NO" dirty="0"/>
              <a:t>All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indicators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Nutrients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predominantly</a:t>
            </a:r>
            <a:r>
              <a:rPr lang="nb-NO" dirty="0"/>
              <a:t> in animal </a:t>
            </a:r>
            <a:r>
              <a:rPr lang="nb-NO" dirty="0" err="1"/>
              <a:t>sourced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positively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  <a:p>
            <a:pPr lvl="1"/>
            <a:r>
              <a:rPr lang="nb-NO" dirty="0"/>
              <a:t>Nutrients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predominantly</a:t>
            </a:r>
            <a:r>
              <a:rPr lang="nb-NO" dirty="0"/>
              <a:t> in plant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negatively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33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4"/>
    </mc:Choice>
    <mc:Fallback xmlns="">
      <p:transition spd="slow" advTm="1047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18E164-888F-4D8E-8877-001F83C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research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3F5798-F933-4B23-8998-1FA64A5E0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  <a:p>
            <a:pPr lvl="1"/>
            <a:r>
              <a:rPr lang="nb-NO" dirty="0" err="1"/>
              <a:t>Meal</a:t>
            </a:r>
            <a:r>
              <a:rPr lang="nb-NO" dirty="0"/>
              <a:t> plans</a:t>
            </a:r>
          </a:p>
          <a:p>
            <a:pPr lvl="1"/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different </a:t>
            </a:r>
            <a:r>
              <a:rPr lang="nb-NO" dirty="0" err="1"/>
              <a:t>sources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protein</a:t>
            </a:r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portion</a:t>
            </a:r>
            <a:r>
              <a:rPr lang="nb-NO" dirty="0"/>
              <a:t> </a:t>
            </a:r>
            <a:r>
              <a:rPr lang="nb-NO" dirty="0" err="1"/>
              <a:t>sizes</a:t>
            </a:r>
            <a:endParaRPr lang="nb-NO" dirty="0"/>
          </a:p>
          <a:p>
            <a:r>
              <a:rPr lang="nb-NO" dirty="0" err="1"/>
              <a:t>Substitution</a:t>
            </a:r>
            <a:r>
              <a:rPr lang="nb-NO" dirty="0"/>
              <a:t> analyses</a:t>
            </a:r>
          </a:p>
          <a:p>
            <a:r>
              <a:rPr lang="nb-NO" dirty="0" err="1"/>
              <a:t>Include</a:t>
            </a:r>
            <a:r>
              <a:rPr lang="nb-NO" dirty="0"/>
              <a:t> more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indicators</a:t>
            </a:r>
            <a:endParaRPr lang="nb-NO" dirty="0"/>
          </a:p>
          <a:p>
            <a:pPr lvl="1"/>
            <a:r>
              <a:rPr lang="nb-NO" dirty="0"/>
              <a:t>Water </a:t>
            </a:r>
            <a:r>
              <a:rPr lang="nb-NO" dirty="0" err="1"/>
              <a:t>footprint</a:t>
            </a:r>
            <a:r>
              <a:rPr lang="nb-NO" dirty="0"/>
              <a:t>,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biodiversity</a:t>
            </a:r>
            <a:r>
              <a:rPr lang="nb-NO" dirty="0"/>
              <a:t>, </a:t>
            </a:r>
            <a:r>
              <a:rPr lang="nb-NO" dirty="0" err="1"/>
              <a:t>eutrophication</a:t>
            </a:r>
            <a:endParaRPr lang="nb-NO" dirty="0"/>
          </a:p>
          <a:p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diet </a:t>
            </a:r>
            <a:r>
              <a:rPr lang="nb-NO" dirty="0" err="1"/>
              <a:t>domains</a:t>
            </a:r>
            <a:endParaRPr lang="nb-NO" dirty="0"/>
          </a:p>
          <a:p>
            <a:pPr lvl="1"/>
            <a:r>
              <a:rPr lang="nb-NO" dirty="0"/>
              <a:t>Price, </a:t>
            </a:r>
            <a:r>
              <a:rPr lang="nb-NO" dirty="0" err="1"/>
              <a:t>acceptability</a:t>
            </a:r>
            <a:endParaRPr lang="nb-NO" dirty="0"/>
          </a:p>
          <a:p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meal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healthiness</a:t>
            </a:r>
            <a:r>
              <a:rPr lang="nb-NO" dirty="0"/>
              <a:t> </a:t>
            </a:r>
            <a:r>
              <a:rPr lang="nb-NO" dirty="0" err="1"/>
              <a:t>criteria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388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"/>
    </mc:Choice>
    <mc:Fallback xmlns="">
      <p:transition spd="slow" advTm="27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C2E0D2-545D-4BDC-9C2C-30CA5DCB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Current</a:t>
            </a:r>
            <a:r>
              <a:rPr lang="nb-NO" dirty="0"/>
              <a:t> Problems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34BAF6-3E0B-49B0-8279-D0C574D1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Markdown</a:t>
            </a:r>
            <a:endParaRPr lang="nb-NO" dirty="0"/>
          </a:p>
          <a:p>
            <a:r>
              <a:rPr lang="nb-NO" dirty="0" err="1"/>
              <a:t>Dropped</a:t>
            </a:r>
            <a:r>
              <a:rPr lang="nb-NO" dirty="0"/>
              <a:t> PCA as it gave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information</a:t>
            </a:r>
            <a:endParaRPr lang="nb-NO" dirty="0"/>
          </a:p>
          <a:p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and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waste</a:t>
            </a:r>
            <a:endParaRPr lang="nb-NO" dirty="0"/>
          </a:p>
          <a:p>
            <a:pPr lvl="1"/>
            <a:r>
              <a:rPr lang="nb-NO" dirty="0" err="1"/>
              <a:t>Meal</a:t>
            </a:r>
            <a:r>
              <a:rPr lang="nb-NO" dirty="0"/>
              <a:t> planning</a:t>
            </a:r>
          </a:p>
          <a:p>
            <a:pPr lvl="1"/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waste</a:t>
            </a:r>
            <a:r>
              <a:rPr lang="nb-NO" dirty="0"/>
              <a:t> (</a:t>
            </a:r>
            <a:r>
              <a:rPr lang="nb-NO" dirty="0" err="1"/>
              <a:t>buying</a:t>
            </a:r>
            <a:r>
              <a:rPr lang="nb-NO" dirty="0"/>
              <a:t> </a:t>
            </a:r>
            <a:r>
              <a:rPr lang="nb-NO" dirty="0" err="1"/>
              <a:t>ingredients</a:t>
            </a:r>
            <a:r>
              <a:rPr lang="nb-NO" dirty="0"/>
              <a:t> never used </a:t>
            </a:r>
            <a:r>
              <a:rPr lang="nb-NO" dirty="0" err="1"/>
              <a:t>again</a:t>
            </a:r>
            <a:r>
              <a:rPr lang="nb-NO" dirty="0"/>
              <a:t>/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thrown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0577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376A40-30E6-4A11-AAC3-8F7DD41C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Article</a:t>
            </a:r>
            <a:r>
              <a:rPr lang="nb-NO" dirty="0"/>
              <a:t> </a:t>
            </a:r>
            <a:r>
              <a:rPr lang="nb-NO" dirty="0" err="1"/>
              <a:t>disposition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EF7AEE-22C3-4EC6-A4F4-BC9B01C1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recipe</a:t>
            </a:r>
            <a:r>
              <a:rPr lang="nb-NO" dirty="0"/>
              <a:t> </a:t>
            </a:r>
            <a:r>
              <a:rPr lang="nb-NO" dirty="0" err="1"/>
              <a:t>subchapter</a:t>
            </a:r>
            <a:r>
              <a:rPr lang="nb-NO" dirty="0"/>
              <a:t>, </a:t>
            </a:r>
            <a:r>
              <a:rPr lang="nb-NO" dirty="0" err="1"/>
              <a:t>with</a:t>
            </a:r>
            <a:r>
              <a:rPr lang="nb-NO" dirty="0"/>
              <a:t> info </a:t>
            </a:r>
            <a:r>
              <a:rPr lang="nb-NO" dirty="0" err="1"/>
              <a:t>on</a:t>
            </a:r>
            <a:r>
              <a:rPr lang="nb-NO" dirty="0"/>
              <a:t> dietary guidelines </a:t>
            </a:r>
            <a:r>
              <a:rPr lang="nb-NO" dirty="0" err="1"/>
              <a:t>changing</a:t>
            </a:r>
            <a:r>
              <a:rPr lang="nb-NO" dirty="0"/>
              <a:t> to </a:t>
            </a:r>
            <a:r>
              <a:rPr lang="nb-NO" dirty="0" err="1"/>
              <a:t>incorporate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r>
              <a:rPr lang="nb-NO" dirty="0"/>
              <a:t>, </a:t>
            </a:r>
            <a:r>
              <a:rPr lang="nb-NO" dirty="0" err="1"/>
              <a:t>consumer</a:t>
            </a:r>
            <a:r>
              <a:rPr lang="nb-NO" dirty="0"/>
              <a:t> </a:t>
            </a:r>
            <a:r>
              <a:rPr lang="nb-NO" dirty="0" err="1"/>
              <a:t>beliefs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r>
              <a:rPr lang="nb-NO" dirty="0"/>
              <a:t>, health/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current</a:t>
            </a:r>
            <a:r>
              <a:rPr lang="nb-NO" dirty="0"/>
              <a:t> dietary </a:t>
            </a:r>
            <a:r>
              <a:rPr lang="nb-NO" dirty="0" err="1"/>
              <a:t>practices</a:t>
            </a:r>
            <a:endParaRPr lang="nb-NO" dirty="0"/>
          </a:p>
          <a:p>
            <a:r>
              <a:rPr lang="nb-NO" dirty="0" err="1"/>
              <a:t>Condense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chapter</a:t>
            </a:r>
            <a:endParaRPr lang="nb-NO" dirty="0"/>
          </a:p>
          <a:p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red </a:t>
            </a:r>
            <a:r>
              <a:rPr lang="nb-NO" dirty="0" err="1"/>
              <a:t>meat</a:t>
            </a:r>
            <a:r>
              <a:rPr lang="nb-NO" dirty="0"/>
              <a:t>/</a:t>
            </a:r>
            <a:r>
              <a:rPr lang="nb-NO" dirty="0" err="1"/>
              <a:t>seafood</a:t>
            </a:r>
            <a:r>
              <a:rPr lang="nb-NO" dirty="0"/>
              <a:t>/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meat-free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amounts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moved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appendix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446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5F3275-BC64-432C-8250-1DE4E369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healthy</a:t>
            </a:r>
            <a:r>
              <a:rPr lang="nb-NO" dirty="0"/>
              <a:t>,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diets</a:t>
            </a:r>
            <a:r>
              <a:rPr lang="nb-NO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E2F69C-2058-40C0-ACDC-D81CFFD4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both</a:t>
            </a:r>
            <a:r>
              <a:rPr lang="nb-NO" dirty="0"/>
              <a:t> health and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different </a:t>
            </a:r>
            <a:r>
              <a:rPr lang="nb-NO" dirty="0" err="1"/>
              <a:t>conflicting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information</a:t>
            </a:r>
            <a:endParaRPr lang="nb-NO" dirty="0"/>
          </a:p>
          <a:p>
            <a:pPr lvl="1"/>
            <a:r>
              <a:rPr lang="nb-NO" dirty="0"/>
              <a:t>Media, </a:t>
            </a:r>
            <a:r>
              <a:rPr lang="nb-NO" dirty="0" err="1"/>
              <a:t>books</a:t>
            </a:r>
            <a:r>
              <a:rPr lang="nb-NO" dirty="0"/>
              <a:t>, </a:t>
            </a:r>
            <a:r>
              <a:rPr lang="nb-NO" dirty="0" err="1"/>
              <a:t>friends</a:t>
            </a:r>
            <a:r>
              <a:rPr lang="nb-NO" dirty="0"/>
              <a:t> and </a:t>
            </a:r>
            <a:r>
              <a:rPr lang="nb-NO" dirty="0" err="1"/>
              <a:t>family</a:t>
            </a:r>
            <a:endParaRPr lang="nb-NO" dirty="0"/>
          </a:p>
          <a:p>
            <a:pPr lvl="1"/>
            <a:r>
              <a:rPr lang="nb-NO" dirty="0" err="1"/>
              <a:t>Individuals</a:t>
            </a:r>
            <a:r>
              <a:rPr lang="nb-NO" dirty="0"/>
              <a:t> must be (</a:t>
            </a:r>
            <a:r>
              <a:rPr lang="nb-NO" dirty="0" err="1"/>
              <a:t>nutrition</a:t>
            </a:r>
            <a:r>
              <a:rPr lang="nb-NO" dirty="0"/>
              <a:t>) </a:t>
            </a:r>
            <a:r>
              <a:rPr lang="nb-NO" dirty="0" err="1"/>
              <a:t>literate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exposed</a:t>
            </a:r>
            <a:r>
              <a:rPr lang="nb-NO" dirty="0"/>
              <a:t> to</a:t>
            </a:r>
          </a:p>
          <a:p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sustainability</a:t>
            </a:r>
            <a:r>
              <a:rPr lang="nb-NO" dirty="0"/>
              <a:t> have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domains</a:t>
            </a:r>
            <a:endParaRPr lang="nb-NO" dirty="0"/>
          </a:p>
          <a:p>
            <a:pPr lvl="1"/>
            <a:r>
              <a:rPr lang="nb-NO" dirty="0"/>
              <a:t>Greenhouse gas </a:t>
            </a:r>
            <a:r>
              <a:rPr lang="nb-NO" dirty="0" err="1"/>
              <a:t>emissions</a:t>
            </a:r>
            <a:r>
              <a:rPr lang="nb-NO" dirty="0"/>
              <a:t>, water stress, land </a:t>
            </a:r>
            <a:r>
              <a:rPr lang="nb-NO" dirty="0" err="1"/>
              <a:t>use</a:t>
            </a:r>
            <a:r>
              <a:rPr lang="nb-NO" dirty="0"/>
              <a:t> for </a:t>
            </a:r>
            <a:r>
              <a:rPr lang="nb-NO" dirty="0" err="1"/>
              <a:t>humans</a:t>
            </a:r>
            <a:r>
              <a:rPr lang="nb-NO" dirty="0"/>
              <a:t> or </a:t>
            </a:r>
            <a:r>
              <a:rPr lang="nb-NO" dirty="0" err="1"/>
              <a:t>wildlife</a:t>
            </a:r>
            <a:r>
              <a:rPr lang="nb-NO" dirty="0"/>
              <a:t>, </a:t>
            </a:r>
            <a:r>
              <a:rPr lang="nb-NO" dirty="0" err="1"/>
              <a:t>biodiversity</a:t>
            </a:r>
            <a:r>
              <a:rPr lang="nb-NO" dirty="0"/>
              <a:t>, animal </a:t>
            </a:r>
            <a:r>
              <a:rPr lang="nb-NO" dirty="0" err="1"/>
              <a:t>welfare</a:t>
            </a:r>
            <a:r>
              <a:rPr lang="nb-NO" dirty="0"/>
              <a:t>, </a:t>
            </a:r>
            <a:r>
              <a:rPr lang="nb-NO" dirty="0" err="1"/>
              <a:t>pollution</a:t>
            </a:r>
            <a:r>
              <a:rPr lang="nb-NO" dirty="0"/>
              <a:t>, </a:t>
            </a:r>
            <a:r>
              <a:rPr lang="nb-NO" dirty="0" err="1"/>
              <a:t>eating</a:t>
            </a:r>
            <a:r>
              <a:rPr lang="nb-NO" dirty="0"/>
              <a:t> </a:t>
            </a:r>
            <a:r>
              <a:rPr lang="nb-NO" dirty="0" err="1"/>
              <a:t>locally</a:t>
            </a:r>
            <a:r>
              <a:rPr lang="nb-NO" dirty="0"/>
              <a:t> </a:t>
            </a:r>
            <a:r>
              <a:rPr lang="nb-NO" dirty="0" err="1"/>
              <a:t>grown</a:t>
            </a:r>
            <a:r>
              <a:rPr lang="nb-NO" dirty="0"/>
              <a:t> </a:t>
            </a:r>
            <a:r>
              <a:rPr lang="nb-NO" dirty="0" err="1"/>
              <a:t>seasonal</a:t>
            </a:r>
            <a:r>
              <a:rPr lang="nb-NO" dirty="0"/>
              <a:t> </a:t>
            </a:r>
            <a:r>
              <a:rPr lang="nb-NO" dirty="0" err="1"/>
              <a:t>produce</a:t>
            </a:r>
            <a:endParaRPr lang="nb-NO" dirty="0"/>
          </a:p>
          <a:p>
            <a:pPr lvl="1"/>
            <a:r>
              <a:rPr lang="nb-NO" dirty="0"/>
              <a:t>Large </a:t>
            </a:r>
            <a:r>
              <a:rPr lang="nb-NO" dirty="0" err="1"/>
              <a:t>variation</a:t>
            </a:r>
            <a:r>
              <a:rPr lang="nb-NO" dirty="0"/>
              <a:t> </a:t>
            </a:r>
            <a:r>
              <a:rPr lang="nb-NO" dirty="0" err="1"/>
              <a:t>within</a:t>
            </a:r>
            <a:r>
              <a:rPr lang="nb-NO" dirty="0"/>
              <a:t> and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  <a:p>
            <a:pPr lvl="1"/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sustainable</a:t>
            </a:r>
            <a:r>
              <a:rPr lang="nb-NO" dirty="0"/>
              <a:t> in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not in </a:t>
            </a:r>
            <a:r>
              <a:rPr lang="nb-NO" dirty="0" err="1"/>
              <a:t>others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44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1"/>
    </mc:Choice>
    <mc:Fallback xmlns="">
      <p:transition spd="slow" advTm="73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E0B6077-E43D-4FA6-AC0D-0168BA99F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67" y="36569"/>
            <a:ext cx="8232665" cy="6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6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6"/>
    </mc:Choice>
    <mc:Fallback xmlns="">
      <p:transition spd="slow" advTm="247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7714267-E593-49DE-9EE2-EE9F3DC3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600"/>
              <a:t>Dietary guidelines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1AC86"/>
          </a:solidFill>
          <a:ln w="38100" cap="rnd">
            <a:solidFill>
              <a:srgbClr val="81AC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ECD074-1041-4FAD-A19E-6FA397DA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1700" dirty="0"/>
              <a:t>Country/region </a:t>
            </a:r>
            <a:r>
              <a:rPr lang="nb-NO" sz="1700" dirty="0" err="1"/>
              <a:t>specific</a:t>
            </a:r>
            <a:r>
              <a:rPr lang="nb-NO" sz="1700" dirty="0"/>
              <a:t> </a:t>
            </a:r>
            <a:r>
              <a:rPr lang="nb-NO" sz="1700" dirty="0" err="1"/>
              <a:t>healthy</a:t>
            </a:r>
            <a:r>
              <a:rPr lang="nb-NO" sz="1700" dirty="0"/>
              <a:t> dietary </a:t>
            </a:r>
            <a:r>
              <a:rPr lang="nb-NO" sz="1700" dirty="0" err="1"/>
              <a:t>patterns</a:t>
            </a:r>
            <a:r>
              <a:rPr lang="nb-NO" sz="1700" dirty="0"/>
              <a:t> for </a:t>
            </a:r>
            <a:r>
              <a:rPr lang="nb-NO" sz="1700" dirty="0" err="1"/>
              <a:t>the</a:t>
            </a:r>
            <a:r>
              <a:rPr lang="nb-NO" sz="1700" dirty="0"/>
              <a:t> general </a:t>
            </a:r>
            <a:r>
              <a:rPr lang="nb-NO" sz="1700" dirty="0" err="1"/>
              <a:t>population</a:t>
            </a:r>
            <a:endParaRPr lang="nb-NO" sz="1700" dirty="0"/>
          </a:p>
          <a:p>
            <a:pPr lvl="1"/>
            <a:r>
              <a:rPr lang="nb-NO" sz="1700" dirty="0" err="1"/>
              <a:t>Many</a:t>
            </a:r>
            <a:r>
              <a:rPr lang="nb-NO" sz="1700" dirty="0"/>
              <a:t> </a:t>
            </a:r>
            <a:r>
              <a:rPr lang="nb-NO" sz="1700" dirty="0" err="1"/>
              <a:t>similartities</a:t>
            </a:r>
            <a:r>
              <a:rPr lang="nb-NO" sz="1700" dirty="0"/>
              <a:t> </a:t>
            </a:r>
            <a:r>
              <a:rPr lang="nb-NO" sz="1700" dirty="0" err="1"/>
              <a:t>around</a:t>
            </a:r>
            <a:r>
              <a:rPr lang="nb-NO" sz="1700" dirty="0"/>
              <a:t> </a:t>
            </a:r>
            <a:r>
              <a:rPr lang="nb-NO" sz="1700" dirty="0" err="1"/>
              <a:t>the</a:t>
            </a:r>
            <a:r>
              <a:rPr lang="nb-NO" sz="1700" dirty="0"/>
              <a:t> </a:t>
            </a:r>
            <a:r>
              <a:rPr lang="nb-NO" sz="1700" dirty="0" err="1"/>
              <a:t>world</a:t>
            </a:r>
            <a:r>
              <a:rPr lang="nb-NO" sz="1700" dirty="0"/>
              <a:t> – </a:t>
            </a:r>
            <a:r>
              <a:rPr lang="nb-NO" sz="1700" dirty="0" err="1"/>
              <a:t>starchy</a:t>
            </a:r>
            <a:r>
              <a:rPr lang="nb-NO" sz="1700" dirty="0"/>
              <a:t> staples, </a:t>
            </a:r>
            <a:r>
              <a:rPr lang="nb-NO" sz="1700" dirty="0" err="1"/>
              <a:t>fruit</a:t>
            </a:r>
            <a:r>
              <a:rPr lang="nb-NO" sz="1700" dirty="0"/>
              <a:t> and </a:t>
            </a:r>
            <a:r>
              <a:rPr lang="nb-NO" sz="1700" dirty="0" err="1"/>
              <a:t>vegetable</a:t>
            </a:r>
            <a:r>
              <a:rPr lang="nb-NO" sz="1700" dirty="0"/>
              <a:t>, </a:t>
            </a:r>
            <a:r>
              <a:rPr lang="nb-NO" sz="1700" dirty="0" err="1"/>
              <a:t>whole</a:t>
            </a:r>
            <a:r>
              <a:rPr lang="nb-NO" sz="1700" dirty="0"/>
              <a:t> </a:t>
            </a:r>
            <a:r>
              <a:rPr lang="nb-NO" sz="1700" dirty="0" err="1"/>
              <a:t>grains</a:t>
            </a:r>
            <a:r>
              <a:rPr lang="nb-NO" sz="1700" dirty="0"/>
              <a:t>, nuts, </a:t>
            </a:r>
            <a:r>
              <a:rPr lang="nb-NO" sz="1700" dirty="0" err="1"/>
              <a:t>legumes</a:t>
            </a:r>
            <a:r>
              <a:rPr lang="nb-NO" sz="1700" dirty="0"/>
              <a:t>, </a:t>
            </a:r>
            <a:r>
              <a:rPr lang="nb-NO" sz="1700" dirty="0" err="1"/>
              <a:t>hiqh</a:t>
            </a:r>
            <a:r>
              <a:rPr lang="nb-NO" sz="1700" dirty="0"/>
              <a:t> </a:t>
            </a:r>
            <a:r>
              <a:rPr lang="nb-NO" sz="1700" dirty="0" err="1"/>
              <a:t>quality</a:t>
            </a:r>
            <a:r>
              <a:rPr lang="nb-NO" sz="1700" dirty="0"/>
              <a:t> protein (1)</a:t>
            </a:r>
          </a:p>
          <a:p>
            <a:r>
              <a:rPr lang="nb-NO" sz="1700" dirty="0" err="1"/>
              <a:t>Few</a:t>
            </a:r>
            <a:r>
              <a:rPr lang="nb-NO" sz="1700" dirty="0"/>
              <a:t> dietary guidelines </a:t>
            </a:r>
            <a:r>
              <a:rPr lang="nb-NO" sz="1700" dirty="0" err="1"/>
              <a:t>incorporate</a:t>
            </a:r>
            <a:r>
              <a:rPr lang="nb-NO" sz="1700" dirty="0"/>
              <a:t> </a:t>
            </a:r>
            <a:r>
              <a:rPr lang="nb-NO" sz="1700" dirty="0" err="1"/>
              <a:t>environmental</a:t>
            </a:r>
            <a:r>
              <a:rPr lang="nb-NO" sz="1700" dirty="0"/>
              <a:t> </a:t>
            </a:r>
            <a:r>
              <a:rPr lang="nb-NO" sz="1700" dirty="0" err="1"/>
              <a:t>impact</a:t>
            </a:r>
            <a:endParaRPr lang="nb-NO" sz="1700" dirty="0"/>
          </a:p>
          <a:p>
            <a:pPr lvl="1"/>
            <a:r>
              <a:rPr lang="nb-NO" sz="1700" dirty="0" err="1"/>
              <a:t>Those</a:t>
            </a:r>
            <a:r>
              <a:rPr lang="nb-NO" sz="1700" dirty="0"/>
              <a:t> </a:t>
            </a:r>
            <a:r>
              <a:rPr lang="nb-NO" sz="1700" dirty="0" err="1"/>
              <a:t>that</a:t>
            </a:r>
            <a:r>
              <a:rPr lang="nb-NO" sz="1700" dirty="0"/>
              <a:t> do (2) </a:t>
            </a:r>
            <a:r>
              <a:rPr lang="nb-NO" sz="1700" dirty="0" err="1"/>
              <a:t>focus</a:t>
            </a:r>
            <a:r>
              <a:rPr lang="nb-NO" sz="1700" dirty="0"/>
              <a:t> </a:t>
            </a:r>
            <a:r>
              <a:rPr lang="nb-NO" sz="1700" dirty="0" err="1"/>
              <a:t>on</a:t>
            </a:r>
            <a:r>
              <a:rPr lang="nb-NO" sz="1700" dirty="0"/>
              <a:t> </a:t>
            </a:r>
            <a:r>
              <a:rPr lang="nb-NO" sz="1700" dirty="0" err="1"/>
              <a:t>local</a:t>
            </a:r>
            <a:r>
              <a:rPr lang="nb-NO" sz="1700" dirty="0"/>
              <a:t> </a:t>
            </a:r>
            <a:r>
              <a:rPr lang="nb-NO" sz="1700" dirty="0" err="1"/>
              <a:t>seasonal</a:t>
            </a:r>
            <a:r>
              <a:rPr lang="nb-NO" sz="1700" dirty="0"/>
              <a:t> </a:t>
            </a:r>
            <a:r>
              <a:rPr lang="nb-NO" sz="1700" dirty="0" err="1"/>
              <a:t>foods</a:t>
            </a:r>
            <a:r>
              <a:rPr lang="nb-NO" sz="1700" dirty="0"/>
              <a:t>, </a:t>
            </a:r>
            <a:r>
              <a:rPr lang="nb-NO" sz="1700" dirty="0" err="1"/>
              <a:t>organic</a:t>
            </a:r>
            <a:r>
              <a:rPr lang="nb-NO" sz="1700" dirty="0"/>
              <a:t> </a:t>
            </a:r>
            <a:r>
              <a:rPr lang="nb-NO" sz="1700" dirty="0" err="1"/>
              <a:t>foods</a:t>
            </a:r>
            <a:r>
              <a:rPr lang="nb-NO" sz="1700" dirty="0"/>
              <a:t>, </a:t>
            </a:r>
            <a:r>
              <a:rPr lang="nb-NO" sz="1700" dirty="0" err="1"/>
              <a:t>low</a:t>
            </a:r>
            <a:r>
              <a:rPr lang="nb-NO" sz="1700" dirty="0"/>
              <a:t>-moderate intake </a:t>
            </a:r>
            <a:r>
              <a:rPr lang="nb-NO" sz="1700" dirty="0" err="1"/>
              <a:t>of</a:t>
            </a:r>
            <a:r>
              <a:rPr lang="nb-NO" sz="1700" dirty="0"/>
              <a:t> animal </a:t>
            </a:r>
            <a:r>
              <a:rPr lang="nb-NO" sz="1700" dirty="0" err="1"/>
              <a:t>sourced</a:t>
            </a:r>
            <a:r>
              <a:rPr lang="nb-NO" sz="1700" dirty="0"/>
              <a:t> </a:t>
            </a:r>
            <a:r>
              <a:rPr lang="nb-NO" sz="1700" dirty="0" err="1"/>
              <a:t>foods</a:t>
            </a:r>
            <a:endParaRPr lang="nb-NO" sz="1700" dirty="0"/>
          </a:p>
          <a:p>
            <a:pPr lvl="1"/>
            <a:r>
              <a:rPr lang="nb-NO" sz="1700" dirty="0"/>
              <a:t>The </a:t>
            </a:r>
            <a:r>
              <a:rPr lang="nb-NO" sz="1700" dirty="0" err="1"/>
              <a:t>encouragement</a:t>
            </a:r>
            <a:r>
              <a:rPr lang="nb-NO" sz="1700" dirty="0"/>
              <a:t> </a:t>
            </a:r>
            <a:r>
              <a:rPr lang="nb-NO" sz="1700" dirty="0" err="1"/>
              <a:t>of</a:t>
            </a:r>
            <a:r>
              <a:rPr lang="nb-NO" sz="1700" dirty="0"/>
              <a:t> a </a:t>
            </a:r>
            <a:r>
              <a:rPr lang="nb-NO" sz="1700" dirty="0" err="1"/>
              <a:t>high</a:t>
            </a:r>
            <a:r>
              <a:rPr lang="nb-NO" sz="1700" dirty="0"/>
              <a:t> intake </a:t>
            </a:r>
            <a:r>
              <a:rPr lang="nb-NO" sz="1700" dirty="0" err="1"/>
              <a:t>of</a:t>
            </a:r>
            <a:r>
              <a:rPr lang="nb-NO" sz="1700" dirty="0"/>
              <a:t> </a:t>
            </a:r>
            <a:r>
              <a:rPr lang="nb-NO" sz="1700" dirty="0" err="1"/>
              <a:t>starchy</a:t>
            </a:r>
            <a:r>
              <a:rPr lang="nb-NO" sz="1700" dirty="0"/>
              <a:t> staple </a:t>
            </a:r>
            <a:r>
              <a:rPr lang="nb-NO" sz="1700" dirty="0" err="1"/>
              <a:t>foods</a:t>
            </a:r>
            <a:r>
              <a:rPr lang="nb-NO" sz="1700" dirty="0"/>
              <a:t>, </a:t>
            </a:r>
            <a:r>
              <a:rPr lang="nb-NO" sz="1700" dirty="0" err="1"/>
              <a:t>fruit</a:t>
            </a:r>
            <a:r>
              <a:rPr lang="nb-NO" sz="1700" dirty="0"/>
              <a:t>, </a:t>
            </a:r>
            <a:r>
              <a:rPr lang="nb-NO" sz="1700" dirty="0" err="1"/>
              <a:t>vegetables</a:t>
            </a:r>
            <a:r>
              <a:rPr lang="nb-NO" sz="1700" dirty="0"/>
              <a:t>, </a:t>
            </a:r>
            <a:r>
              <a:rPr lang="nb-NO" sz="1700" dirty="0" err="1"/>
              <a:t>legumes</a:t>
            </a:r>
            <a:r>
              <a:rPr lang="nb-NO" sz="1700" dirty="0"/>
              <a:t> and nuts </a:t>
            </a:r>
            <a:r>
              <a:rPr lang="nb-NO" sz="1700" dirty="0" err="1"/>
              <a:t>likely</a:t>
            </a:r>
            <a:r>
              <a:rPr lang="nb-NO" sz="1700" dirty="0"/>
              <a:t> </a:t>
            </a:r>
            <a:r>
              <a:rPr lang="nb-NO" sz="1700" dirty="0" err="1"/>
              <a:t>mean</a:t>
            </a:r>
            <a:r>
              <a:rPr lang="nb-NO" sz="1700" dirty="0"/>
              <a:t> </a:t>
            </a:r>
            <a:r>
              <a:rPr lang="nb-NO" sz="1700" dirty="0" err="1"/>
              <a:t>these</a:t>
            </a:r>
            <a:r>
              <a:rPr lang="nb-NO" sz="1700" dirty="0"/>
              <a:t> </a:t>
            </a:r>
            <a:r>
              <a:rPr lang="nb-NO" sz="1700" dirty="0" err="1"/>
              <a:t>diets</a:t>
            </a:r>
            <a:r>
              <a:rPr lang="nb-NO" sz="1700" dirty="0"/>
              <a:t> have </a:t>
            </a:r>
            <a:r>
              <a:rPr lang="nb-NO" sz="1700" dirty="0" err="1"/>
              <a:t>low</a:t>
            </a:r>
            <a:r>
              <a:rPr lang="nb-NO" sz="1700" dirty="0"/>
              <a:t> </a:t>
            </a:r>
            <a:r>
              <a:rPr lang="nb-NO" sz="1700" dirty="0" err="1"/>
              <a:t>environmental</a:t>
            </a:r>
            <a:r>
              <a:rPr lang="nb-NO" sz="1700" dirty="0"/>
              <a:t> </a:t>
            </a:r>
            <a:r>
              <a:rPr lang="nb-NO" sz="1700" dirty="0" err="1"/>
              <a:t>impacts</a:t>
            </a:r>
            <a:endParaRPr lang="nb-NO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Bilde 4" descr="Et bilde som inneholder ordnet, oppskåret&#10;&#10;Automatisk generert beskrivelse">
            <a:extLst>
              <a:ext uri="{FF2B5EF4-FFF2-40B4-BE49-F238E27FC236}">
                <a16:creationId xmlns:a16="http://schemas.microsoft.com/office/drawing/2014/main" id="{6E065F52-6F95-4CFA-B16D-004D7FAE8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781401"/>
            <a:ext cx="5458968" cy="5295198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9FB1738C-8D31-47F2-BF7D-A2E3705E68B8}"/>
              </a:ext>
            </a:extLst>
          </p:cNvPr>
          <p:cNvSpPr txBox="1"/>
          <p:nvPr/>
        </p:nvSpPr>
        <p:spPr>
          <a:xfrm>
            <a:off x="0" y="6396335"/>
            <a:ext cx="10590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nb-NO" sz="1200" dirty="0" err="1"/>
              <a:t>Herforth</a:t>
            </a:r>
            <a:r>
              <a:rPr lang="nb-NO" sz="1200" dirty="0"/>
              <a:t> A, </a:t>
            </a:r>
            <a:r>
              <a:rPr lang="nb-NO" sz="1200" dirty="0" err="1"/>
              <a:t>Arimond</a:t>
            </a:r>
            <a:r>
              <a:rPr lang="nb-NO" sz="1200" dirty="0"/>
              <a:t> M, </a:t>
            </a:r>
            <a:r>
              <a:rPr lang="nb-NO" sz="1200" dirty="0" err="1"/>
              <a:t>Álvarez-Sánchez</a:t>
            </a:r>
            <a:r>
              <a:rPr lang="nb-NO" sz="1200" dirty="0"/>
              <a:t> C, </a:t>
            </a:r>
            <a:r>
              <a:rPr lang="nb-NO" sz="1200" dirty="0" err="1"/>
              <a:t>Coates</a:t>
            </a:r>
            <a:r>
              <a:rPr lang="nb-NO" sz="1200" dirty="0"/>
              <a:t> J, </a:t>
            </a:r>
            <a:r>
              <a:rPr lang="nb-NO" sz="1200" dirty="0" err="1"/>
              <a:t>Christianson</a:t>
            </a:r>
            <a:r>
              <a:rPr lang="nb-NO" sz="1200" dirty="0"/>
              <a:t> K, </a:t>
            </a:r>
            <a:r>
              <a:rPr lang="nb-NO" sz="1200" dirty="0" err="1"/>
              <a:t>Muehlhoff</a:t>
            </a:r>
            <a:r>
              <a:rPr lang="nb-NO" sz="1200" dirty="0"/>
              <a:t> E. A Global </a:t>
            </a:r>
            <a:r>
              <a:rPr lang="nb-NO" sz="1200" dirty="0" err="1"/>
              <a:t>Review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Food-</a:t>
            </a:r>
            <a:r>
              <a:rPr lang="nb-NO" sz="1200" dirty="0" err="1"/>
              <a:t>Based</a:t>
            </a:r>
            <a:r>
              <a:rPr lang="nb-NO" sz="1200" dirty="0"/>
              <a:t> Dietary Guidelines. [Online] Oxford </a:t>
            </a:r>
            <a:r>
              <a:rPr lang="nb-NO" sz="1200" dirty="0" err="1"/>
              <a:t>University</a:t>
            </a:r>
            <a:r>
              <a:rPr lang="nb-NO" sz="1200" dirty="0"/>
              <a:t> Press; 2019. p. 590–605</a:t>
            </a:r>
          </a:p>
          <a:p>
            <a:pPr marL="228600" indent="-228600">
              <a:buAutoNum type="arabicPeriod"/>
            </a:pPr>
            <a:r>
              <a:rPr lang="nb-NO" sz="1200" dirty="0" err="1"/>
              <a:t>Braziil</a:t>
            </a:r>
            <a:r>
              <a:rPr lang="nb-NO" sz="1200" dirty="0"/>
              <a:t>, Canada, </a:t>
            </a:r>
            <a:r>
              <a:rPr lang="nb-NO" sz="1200" dirty="0" err="1"/>
              <a:t>Denmark</a:t>
            </a:r>
            <a:r>
              <a:rPr lang="nb-NO" sz="1200" dirty="0"/>
              <a:t>, France, Germany, .</a:t>
            </a:r>
            <a:r>
              <a:rPr lang="nb-NO" sz="1200" dirty="0" err="1"/>
              <a:t>Netherlands</a:t>
            </a:r>
            <a:r>
              <a:rPr lang="nb-NO" sz="1200" dirty="0"/>
              <a:t>, </a:t>
            </a:r>
            <a:r>
              <a:rPr lang="nb-NO" sz="1200" dirty="0" err="1"/>
              <a:t>Sweden</a:t>
            </a:r>
            <a:r>
              <a:rPr lang="nb-NO" sz="1200" dirty="0"/>
              <a:t>, Qatar</a:t>
            </a:r>
          </a:p>
        </p:txBody>
      </p:sp>
    </p:spTree>
    <p:extLst>
      <p:ext uri="{BB962C8B-B14F-4D97-AF65-F5344CB8AC3E}">
        <p14:creationId xmlns:p14="http://schemas.microsoft.com/office/powerpoint/2010/main" val="18903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"/>
    </mc:Choice>
    <mc:Fallback xmlns="">
      <p:transition spd="slow" advTm="4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DCBEA3-36D0-410C-89B1-2911DF7E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71A9C9-B55C-47C6-8D6A-7A1BBFAF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inspiration</a:t>
            </a:r>
            <a:r>
              <a:rPr lang="nb-NO" dirty="0"/>
              <a:t> and </a:t>
            </a:r>
            <a:r>
              <a:rPr lang="nb-NO" dirty="0" err="1"/>
              <a:t>information</a:t>
            </a:r>
            <a:r>
              <a:rPr lang="nb-NO" dirty="0"/>
              <a:t> for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choices</a:t>
            </a:r>
            <a:endParaRPr lang="nb-NO" dirty="0"/>
          </a:p>
          <a:p>
            <a:pPr lvl="1"/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provide</a:t>
            </a:r>
            <a:r>
              <a:rPr lang="nb-NO" dirty="0"/>
              <a:t> real-</a:t>
            </a:r>
            <a:r>
              <a:rPr lang="nb-NO" dirty="0" err="1"/>
              <a:t>world</a:t>
            </a:r>
            <a:r>
              <a:rPr lang="nb-NO" dirty="0"/>
              <a:t> data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different </a:t>
            </a:r>
            <a:r>
              <a:rPr lang="nb-NO" dirty="0" err="1"/>
              <a:t>foods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combined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meals</a:t>
            </a:r>
            <a:r>
              <a:rPr lang="nb-NO" dirty="0"/>
              <a:t> by </a:t>
            </a:r>
            <a:r>
              <a:rPr lang="nb-NO" dirty="0" err="1"/>
              <a:t>consumers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endParaRPr lang="nb-NO" dirty="0"/>
          </a:p>
          <a:p>
            <a:r>
              <a:rPr lang="nb-NO" dirty="0" err="1"/>
              <a:t>Combined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databases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nutrition</a:t>
            </a:r>
            <a:r>
              <a:rPr lang="nb-NO" dirty="0"/>
              <a:t> and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food</a:t>
            </a:r>
            <a:r>
              <a:rPr lang="nb-NO" dirty="0"/>
              <a:t> combination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aligns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diet </a:t>
            </a:r>
            <a:r>
              <a:rPr lang="nb-NO" dirty="0" err="1"/>
              <a:t>principles</a:t>
            </a:r>
            <a:endParaRPr lang="nb-NO" dirty="0"/>
          </a:p>
          <a:p>
            <a:pPr lvl="1"/>
            <a:r>
              <a:rPr lang="nb-NO" dirty="0" err="1"/>
              <a:t>Previous</a:t>
            </a:r>
            <a:r>
              <a:rPr lang="nb-NO" dirty="0"/>
              <a:t> studies have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recipes</a:t>
            </a:r>
            <a:r>
              <a:rPr lang="nb-NO" dirty="0"/>
              <a:t> from </a:t>
            </a:r>
            <a:r>
              <a:rPr lang="nb-NO" dirty="0" err="1"/>
              <a:t>various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have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adherence</a:t>
            </a:r>
            <a:r>
              <a:rPr lang="nb-NO" dirty="0"/>
              <a:t> to </a:t>
            </a:r>
            <a:r>
              <a:rPr lang="nb-NO" dirty="0" err="1"/>
              <a:t>healthy</a:t>
            </a:r>
            <a:r>
              <a:rPr lang="nb-NO" dirty="0"/>
              <a:t> dietary </a:t>
            </a:r>
            <a:r>
              <a:rPr lang="nb-NO" dirty="0" err="1"/>
              <a:t>principles</a:t>
            </a:r>
            <a:endParaRPr lang="nb-NO" dirty="0"/>
          </a:p>
          <a:p>
            <a:pPr lvl="1"/>
            <a:r>
              <a:rPr lang="nb-NO" dirty="0"/>
              <a:t>No </a:t>
            </a:r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have </a:t>
            </a:r>
            <a:r>
              <a:rPr lang="nb-NO" dirty="0" err="1"/>
              <a:t>looked</a:t>
            </a:r>
            <a:r>
              <a:rPr lang="nb-NO" dirty="0"/>
              <a:t> at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recipes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36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06"/>
    </mc:Choice>
    <mc:Fallback xmlns="">
      <p:transition spd="slow" advTm="140106"/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7"/>
      </a:lt2>
      <a:accent1>
        <a:srgbClr val="81AC86"/>
      </a:accent1>
      <a:accent2>
        <a:srgbClr val="75AB91"/>
      </a:accent2>
      <a:accent3>
        <a:srgbClr val="80A9A7"/>
      </a:accent3>
      <a:accent4>
        <a:srgbClr val="7FA5BA"/>
      </a:accent4>
      <a:accent5>
        <a:srgbClr val="96A1C6"/>
      </a:accent5>
      <a:accent6>
        <a:srgbClr val="8A7FBA"/>
      </a:accent6>
      <a:hlink>
        <a:srgbClr val="AE69A7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3201</Words>
  <Application>Microsoft Office PowerPoint</Application>
  <PresentationFormat>Widescreen</PresentationFormat>
  <Paragraphs>291</Paragraphs>
  <Slides>56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56</vt:i4>
      </vt:variant>
    </vt:vector>
  </HeadingPairs>
  <TitlesOfParts>
    <vt:vector size="62" baseType="lpstr">
      <vt:lpstr>Arial</vt:lpstr>
      <vt:lpstr>Calibri</vt:lpstr>
      <vt:lpstr>Segoe UI</vt:lpstr>
      <vt:lpstr>The Hand Bold</vt:lpstr>
      <vt:lpstr>The Serif Hand Black</vt:lpstr>
      <vt:lpstr>SketchyVTI</vt:lpstr>
      <vt:lpstr>Sustainability of dinner recipes</vt:lpstr>
      <vt:lpstr>Background</vt:lpstr>
      <vt:lpstr>Consequences of unhealthy diets</vt:lpstr>
      <vt:lpstr>Environmental impact of our diets</vt:lpstr>
      <vt:lpstr>Sustainable diets</vt:lpstr>
      <vt:lpstr>What are healthy, low environmental impact diets?</vt:lpstr>
      <vt:lpstr>PowerPoint-presentasjon</vt:lpstr>
      <vt:lpstr>Dietary guidelines</vt:lpstr>
      <vt:lpstr>Recipes</vt:lpstr>
      <vt:lpstr>Thesis aims</vt:lpstr>
      <vt:lpstr>Methods</vt:lpstr>
      <vt:lpstr>Data</vt:lpstr>
      <vt:lpstr>Calculating Nutrient Content</vt:lpstr>
      <vt:lpstr>Calculating Environmental Impact</vt:lpstr>
      <vt:lpstr>Other calculations</vt:lpstr>
      <vt:lpstr>Recipe Healthiness Assessment</vt:lpstr>
      <vt:lpstr>WHO and NNR guideline</vt:lpstr>
      <vt:lpstr>FSA Multiple Traffic Light system</vt:lpstr>
      <vt:lpstr>FSA Multiple Traffic Light System</vt:lpstr>
      <vt:lpstr>Nutriscore</vt:lpstr>
      <vt:lpstr>Nutriscore</vt:lpstr>
      <vt:lpstr>Statistical Analysis</vt:lpstr>
      <vt:lpstr>Results</vt:lpstr>
      <vt:lpstr>Data completeness</vt:lpstr>
      <vt:lpstr>Recipe Sustainability</vt:lpstr>
      <vt:lpstr>Between countries difference</vt:lpstr>
      <vt:lpstr>Between countries comparison</vt:lpstr>
      <vt:lpstr>Differences between countries – Guideline scores</vt:lpstr>
      <vt:lpstr>Difference between countries Nutriscore</vt:lpstr>
      <vt:lpstr>Difference between countries - Multiple Traffic Lights </vt:lpstr>
      <vt:lpstr>Difference between countries – Source of Protein</vt:lpstr>
      <vt:lpstr>Recipe nutrient content</vt:lpstr>
      <vt:lpstr>Correlation between Healthiness and Environmental sustainability</vt:lpstr>
      <vt:lpstr>Correlation Healthiness-Environmental impact</vt:lpstr>
      <vt:lpstr>Correlation  Energy-environmental Impact</vt:lpstr>
      <vt:lpstr>Correlation vitamins-Environmental Impact</vt:lpstr>
      <vt:lpstr>Correlation vitamins-Environmental Impact</vt:lpstr>
      <vt:lpstr>Correlation Minerals-Environmental Impact</vt:lpstr>
      <vt:lpstr>Correlation Minerals-Environmental Impact</vt:lpstr>
      <vt:lpstr>Discussion</vt:lpstr>
      <vt:lpstr>Healthiness of the recipes</vt:lpstr>
      <vt:lpstr>Healthiness of the recipes</vt:lpstr>
      <vt:lpstr>Healthiness of the recipes</vt:lpstr>
      <vt:lpstr>Environmental impact of the recipes</vt:lpstr>
      <vt:lpstr>Differences between dietary guidelines and front of pack labels</vt:lpstr>
      <vt:lpstr>Correlation between healthiness &amp; environmental impact</vt:lpstr>
      <vt:lpstr>Correlation between healthiness &amp; environmental impact</vt:lpstr>
      <vt:lpstr>Correlation between healthiness &amp; environmental impact</vt:lpstr>
      <vt:lpstr>Correlation between healthiness &amp; environmental impact</vt:lpstr>
      <vt:lpstr>Adherence to other guideline recommendations</vt:lpstr>
      <vt:lpstr>Limitations</vt:lpstr>
      <vt:lpstr>Thesis aims</vt:lpstr>
      <vt:lpstr>Summary</vt:lpstr>
      <vt:lpstr>Further research</vt:lpstr>
      <vt:lpstr>Current Problems</vt:lpstr>
      <vt:lpstr>Article disposition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 of dinner recipes </dc:title>
  <dc:creator>Aslaug Angelsen</dc:creator>
  <cp:lastModifiedBy>Aslaug Angelsen</cp:lastModifiedBy>
  <cp:revision>24</cp:revision>
  <dcterms:created xsi:type="dcterms:W3CDTF">2021-11-01T09:19:50Z</dcterms:created>
  <dcterms:modified xsi:type="dcterms:W3CDTF">2021-12-15T12:58:53Z</dcterms:modified>
</cp:coreProperties>
</file>